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62"/>
  </p:notesMasterIdLst>
  <p:sldIdLst>
    <p:sldId id="256" r:id="rId2"/>
    <p:sldId id="257" r:id="rId3"/>
    <p:sldId id="258" r:id="rId4"/>
    <p:sldId id="259" r:id="rId5"/>
    <p:sldId id="260" r:id="rId6"/>
    <p:sldId id="261" r:id="rId7"/>
    <p:sldId id="262" r:id="rId8"/>
    <p:sldId id="673" r:id="rId9"/>
    <p:sldId id="700" r:id="rId10"/>
    <p:sldId id="699" r:id="rId11"/>
    <p:sldId id="698" r:id="rId12"/>
    <p:sldId id="697" r:id="rId13"/>
    <p:sldId id="376" r:id="rId14"/>
    <p:sldId id="378" r:id="rId15"/>
    <p:sldId id="701" r:id="rId16"/>
    <p:sldId id="674" r:id="rId17"/>
    <p:sldId id="738" r:id="rId18"/>
    <p:sldId id="702" r:id="rId19"/>
    <p:sldId id="572" r:id="rId20"/>
    <p:sldId id="628" r:id="rId21"/>
    <p:sldId id="620" r:id="rId22"/>
    <p:sldId id="629" r:id="rId23"/>
    <p:sldId id="630" r:id="rId24"/>
    <p:sldId id="659" r:id="rId25"/>
    <p:sldId id="739" r:id="rId26"/>
    <p:sldId id="631" r:id="rId27"/>
    <p:sldId id="632" r:id="rId28"/>
    <p:sldId id="633" r:id="rId29"/>
    <p:sldId id="634" r:id="rId30"/>
    <p:sldId id="635" r:id="rId31"/>
    <p:sldId id="636" r:id="rId32"/>
    <p:sldId id="637" r:id="rId33"/>
    <p:sldId id="638" r:id="rId34"/>
    <p:sldId id="639" r:id="rId35"/>
    <p:sldId id="396" r:id="rId36"/>
    <p:sldId id="648" r:id="rId37"/>
    <p:sldId id="657" r:id="rId38"/>
    <p:sldId id="656" r:id="rId39"/>
    <p:sldId id="265" r:id="rId40"/>
    <p:sldId id="658" r:id="rId41"/>
    <p:sldId id="621" r:id="rId42"/>
    <p:sldId id="668" r:id="rId43"/>
    <p:sldId id="640" r:id="rId44"/>
    <p:sldId id="740" r:id="rId45"/>
    <p:sldId id="676" r:id="rId46"/>
    <p:sldId id="643" r:id="rId47"/>
    <p:sldId id="641" r:id="rId48"/>
    <p:sldId id="647" r:id="rId49"/>
    <p:sldId id="645" r:id="rId50"/>
    <p:sldId id="644" r:id="rId51"/>
    <p:sldId id="677" r:id="rId52"/>
    <p:sldId id="678" r:id="rId53"/>
    <p:sldId id="703" r:id="rId54"/>
    <p:sldId id="409" r:id="rId55"/>
    <p:sldId id="704" r:id="rId56"/>
    <p:sldId id="712" r:id="rId57"/>
    <p:sldId id="713" r:id="rId58"/>
    <p:sldId id="705" r:id="rId59"/>
    <p:sldId id="729" r:id="rId60"/>
    <p:sldId id="646" r:id="rId6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731"/>
    <p:restoredTop sz="94648"/>
  </p:normalViewPr>
  <p:slideViewPr>
    <p:cSldViewPr snapToGrid="0" snapToObjects="1">
      <p:cViewPr varScale="1">
        <p:scale>
          <a:sx n="94" d="100"/>
          <a:sy n="94" d="100"/>
        </p:scale>
        <p:origin x="232" y="68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D72723-2C48-E848-85DE-98F00EFA42BB}" type="datetimeFigureOut">
              <a:rPr lang="en-US" smtClean="0"/>
              <a:t>3/20/22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7C6AF64-7141-4047-8FD9-DA8112629850}" type="slidenum">
              <a:rPr lang="en-US" smtClean="0"/>
              <a:t>‹#›</a:t>
            </a:fld>
            <a:endParaRPr lang="en-US"/>
          </a:p>
        </p:txBody>
      </p:sp>
    </p:spTree>
    <p:extLst>
      <p:ext uri="{BB962C8B-B14F-4D97-AF65-F5344CB8AC3E}">
        <p14:creationId xmlns:p14="http://schemas.microsoft.com/office/powerpoint/2010/main" val="5619359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Slide Number Placeholder 6">
            <a:extLst>
              <a:ext uri="{FF2B5EF4-FFF2-40B4-BE49-F238E27FC236}">
                <a16:creationId xmlns:a16="http://schemas.microsoft.com/office/drawing/2014/main" id="{100B5073-71FB-9F4F-9161-F73FBD8A1F4D}"/>
              </a:ext>
            </a:extLst>
          </p:cNvPr>
          <p:cNvSpPr txBox="1">
            <a:spLocks noChangeArrowheads="1"/>
          </p:cNvSpPr>
          <p:nvPr/>
        </p:nvSpPr>
        <p:spPr bwMode="auto">
          <a:xfrm>
            <a:off x="4398963" y="9555163"/>
            <a:ext cx="3373437"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defRPr sz="2000">
                <a:solidFill>
                  <a:srgbClr val="000000"/>
                </a:solidFill>
                <a:latin typeface="Arial" panose="020B0604020202020204" pitchFamily="34" charset="0"/>
                <a:ea typeface="SimSun" panose="02010600030101010101" pitchFamily="2" charset="-122"/>
              </a:defRPr>
            </a:lvl1pPr>
            <a:lvl2pPr marL="742950" indent="-285750">
              <a:spcBef>
                <a:spcPct val="30000"/>
              </a:spcBef>
              <a:defRPr sz="1200">
                <a:solidFill>
                  <a:schemeClr val="tx1"/>
                </a:solidFill>
                <a:latin typeface="Calibri" panose="020F0502020204030204" pitchFamily="34" charset="0"/>
                <a:ea typeface="SimSun" panose="02010600030101010101" pitchFamily="2" charset="-122"/>
              </a:defRPr>
            </a:lvl2pPr>
            <a:lvl3pPr marL="1143000" indent="-228600">
              <a:spcBef>
                <a:spcPct val="30000"/>
              </a:spcBef>
              <a:defRPr sz="1200">
                <a:solidFill>
                  <a:schemeClr val="tx1"/>
                </a:solidFill>
                <a:latin typeface="Calibri" panose="020F0502020204030204" pitchFamily="34" charset="0"/>
                <a:ea typeface="SimSun" panose="02010600030101010101" pitchFamily="2" charset="-122"/>
              </a:defRPr>
            </a:lvl3pPr>
            <a:lvl4pPr marL="1600200" indent="-228600">
              <a:spcBef>
                <a:spcPct val="30000"/>
              </a:spcBef>
              <a:defRPr sz="1200">
                <a:solidFill>
                  <a:schemeClr val="tx1"/>
                </a:solidFill>
                <a:latin typeface="Calibri" panose="020F0502020204030204" pitchFamily="34" charset="0"/>
                <a:ea typeface="SimSun" panose="02010600030101010101" pitchFamily="2" charset="-122"/>
              </a:defRPr>
            </a:lvl4pPr>
            <a:lvl5pPr marL="2057400" indent="-228600">
              <a:spcBef>
                <a:spcPct val="30000"/>
              </a:spcBef>
              <a:defRPr sz="1200">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SimSun" panose="02010600030101010101" pitchFamily="2" charset="-122"/>
              </a:defRPr>
            </a:lvl9pPr>
          </a:lstStyle>
          <a:p>
            <a:pPr algn="r" eaLnBrk="1"/>
            <a:fld id="{4654906B-BE73-184E-A8B9-6878C20E484E}" type="slidenum">
              <a:rPr lang="en-US" altLang="en-US" sz="1400">
                <a:latin typeface="Times New Roman" panose="02020603050405020304" pitchFamily="18" charset="0"/>
                <a:ea typeface="Arial Unicode MS" panose="020B0604020202020204" pitchFamily="34" charset="-128"/>
                <a:cs typeface="Tahoma" panose="020B0604030504040204" pitchFamily="34" charset="0"/>
              </a:rPr>
              <a:pPr algn="r" eaLnBrk="1"/>
              <a:t>13</a:t>
            </a:fld>
            <a:endParaRPr lang="en-US" altLang="en-US" sz="1400">
              <a:latin typeface="Times New Roman" panose="02020603050405020304" pitchFamily="18" charset="0"/>
              <a:ea typeface="Arial Unicode MS" panose="020B0604020202020204" pitchFamily="34" charset="-128"/>
              <a:cs typeface="Tahoma" panose="020B0604030504040204" pitchFamily="34" charset="0"/>
            </a:endParaRPr>
          </a:p>
        </p:txBody>
      </p:sp>
      <p:sp>
        <p:nvSpPr>
          <p:cNvPr id="46082" name="Slide Image Placeholder 1">
            <a:extLst>
              <a:ext uri="{FF2B5EF4-FFF2-40B4-BE49-F238E27FC236}">
                <a16:creationId xmlns:a16="http://schemas.microsoft.com/office/drawing/2014/main" id="{F7A71197-6C12-374D-B594-71C3300A798F}"/>
              </a:ext>
            </a:extLst>
          </p:cNvPr>
          <p:cNvSpPr>
            <a:spLocks noGrp="1" noRot="1" noChangeAspect="1" noTextEdit="1"/>
          </p:cNvSpPr>
          <p:nvPr>
            <p:ph type="sldImg"/>
          </p:nvPr>
        </p:nvSpPr>
        <p:spPr>
          <a:xfrm>
            <a:off x="533400" y="763588"/>
            <a:ext cx="6705600" cy="3771900"/>
          </a:xfrm>
          <a:solidFill>
            <a:srgbClr val="4472C4"/>
          </a:solidFill>
          <a:ln w="25402">
            <a:solidFill>
              <a:srgbClr val="2F528F"/>
            </a:solidFill>
            <a:miter lim="800000"/>
            <a:headEnd/>
            <a:tailEnd/>
          </a:ln>
        </p:spPr>
      </p:sp>
      <p:sp>
        <p:nvSpPr>
          <p:cNvPr id="46083" name="Notes Placeholder 2">
            <a:extLst>
              <a:ext uri="{FF2B5EF4-FFF2-40B4-BE49-F238E27FC236}">
                <a16:creationId xmlns:a16="http://schemas.microsoft.com/office/drawing/2014/main" id="{82C77D6E-6C70-9B44-AFE3-07D86D813EF5}"/>
              </a:ext>
            </a:extLst>
          </p:cNvPr>
          <p:cNvSpPr txBox="1">
            <a:spLocks noGrp="1" noChangeArrowheads="1"/>
          </p:cNvSpPr>
          <p:nvPr>
            <p:ph type="body"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numCol="1">
            <a:prstTxWarp prst="textNoShape">
              <a:avLst/>
            </a:prstTxWarp>
          </a:bodyPr>
          <a:lstStyle/>
          <a:p>
            <a:pPr eaLnBrk="1"/>
            <a:endParaRPr altLang="en-US">
              <a:latin typeface="Arial" panose="020B0604020202020204" pitchFamily="34" charset="0"/>
              <a:ea typeface="SimSun" panose="02010600030101010101" pitchFamily="2" charset="-122"/>
            </a:endParaRPr>
          </a:p>
        </p:txBody>
      </p:sp>
    </p:spTree>
    <p:extLst>
      <p:ext uri="{BB962C8B-B14F-4D97-AF65-F5344CB8AC3E}">
        <p14:creationId xmlns:p14="http://schemas.microsoft.com/office/powerpoint/2010/main" val="41876775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Number Placeholder 6">
            <a:extLst>
              <a:ext uri="{FF2B5EF4-FFF2-40B4-BE49-F238E27FC236}">
                <a16:creationId xmlns:a16="http://schemas.microsoft.com/office/drawing/2014/main" id="{56D0567C-6F42-254C-B0DE-1D4DA9AFD47E}"/>
              </a:ext>
            </a:extLst>
          </p:cNvPr>
          <p:cNvSpPr txBox="1">
            <a:spLocks noChangeArrowheads="1"/>
          </p:cNvSpPr>
          <p:nvPr/>
        </p:nvSpPr>
        <p:spPr bwMode="auto">
          <a:xfrm>
            <a:off x="4398963" y="9555163"/>
            <a:ext cx="3373437"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defRPr sz="2000">
                <a:solidFill>
                  <a:srgbClr val="000000"/>
                </a:solidFill>
                <a:latin typeface="Arial" panose="020B0604020202020204" pitchFamily="34" charset="0"/>
                <a:ea typeface="SimSun" panose="02010600030101010101" pitchFamily="2" charset="-122"/>
              </a:defRPr>
            </a:lvl1pPr>
            <a:lvl2pPr marL="742950" indent="-285750">
              <a:spcBef>
                <a:spcPct val="30000"/>
              </a:spcBef>
              <a:defRPr sz="1200">
                <a:solidFill>
                  <a:schemeClr val="tx1"/>
                </a:solidFill>
                <a:latin typeface="Calibri" panose="020F0502020204030204" pitchFamily="34" charset="0"/>
                <a:ea typeface="SimSun" panose="02010600030101010101" pitchFamily="2" charset="-122"/>
              </a:defRPr>
            </a:lvl2pPr>
            <a:lvl3pPr marL="1143000" indent="-228600">
              <a:spcBef>
                <a:spcPct val="30000"/>
              </a:spcBef>
              <a:defRPr sz="1200">
                <a:solidFill>
                  <a:schemeClr val="tx1"/>
                </a:solidFill>
                <a:latin typeface="Calibri" panose="020F0502020204030204" pitchFamily="34" charset="0"/>
                <a:ea typeface="SimSun" panose="02010600030101010101" pitchFamily="2" charset="-122"/>
              </a:defRPr>
            </a:lvl3pPr>
            <a:lvl4pPr marL="1600200" indent="-228600">
              <a:spcBef>
                <a:spcPct val="30000"/>
              </a:spcBef>
              <a:defRPr sz="1200">
                <a:solidFill>
                  <a:schemeClr val="tx1"/>
                </a:solidFill>
                <a:latin typeface="Calibri" panose="020F0502020204030204" pitchFamily="34" charset="0"/>
                <a:ea typeface="SimSun" panose="02010600030101010101" pitchFamily="2" charset="-122"/>
              </a:defRPr>
            </a:lvl4pPr>
            <a:lvl5pPr marL="2057400" indent="-228600">
              <a:spcBef>
                <a:spcPct val="30000"/>
              </a:spcBef>
              <a:defRPr sz="1200">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SimSun" panose="02010600030101010101" pitchFamily="2" charset="-122"/>
              </a:defRPr>
            </a:lvl9pPr>
          </a:lstStyle>
          <a:p>
            <a:pPr algn="r" eaLnBrk="1"/>
            <a:fld id="{E5B30309-566A-9B4C-AE25-37149666B4EB}" type="slidenum">
              <a:rPr lang="en-US" altLang="en-US" sz="1400">
                <a:latin typeface="Times New Roman" panose="02020603050405020304" pitchFamily="18" charset="0"/>
                <a:ea typeface="Arial Unicode MS" panose="020B0604020202020204" pitchFamily="34" charset="-128"/>
                <a:cs typeface="Tahoma" panose="020B0604030504040204" pitchFamily="34" charset="0"/>
              </a:rPr>
              <a:pPr algn="r" eaLnBrk="1"/>
              <a:t>14</a:t>
            </a:fld>
            <a:endParaRPr lang="en-US" altLang="en-US" sz="1400">
              <a:latin typeface="Times New Roman" panose="02020603050405020304" pitchFamily="18" charset="0"/>
              <a:ea typeface="Arial Unicode MS" panose="020B0604020202020204" pitchFamily="34" charset="-128"/>
              <a:cs typeface="Tahoma" panose="020B0604030504040204" pitchFamily="34" charset="0"/>
            </a:endParaRPr>
          </a:p>
        </p:txBody>
      </p:sp>
      <p:sp>
        <p:nvSpPr>
          <p:cNvPr id="44034" name="Slide Image Placeholder 1">
            <a:extLst>
              <a:ext uri="{FF2B5EF4-FFF2-40B4-BE49-F238E27FC236}">
                <a16:creationId xmlns:a16="http://schemas.microsoft.com/office/drawing/2014/main" id="{C0BC31B3-F149-DD46-98F3-C4C215FAC8A5}"/>
              </a:ext>
            </a:extLst>
          </p:cNvPr>
          <p:cNvSpPr>
            <a:spLocks noGrp="1" noRot="1" noChangeAspect="1" noTextEdit="1"/>
          </p:cNvSpPr>
          <p:nvPr>
            <p:ph type="sldImg"/>
          </p:nvPr>
        </p:nvSpPr>
        <p:spPr>
          <a:xfrm>
            <a:off x="533400" y="763588"/>
            <a:ext cx="6705600" cy="3771900"/>
          </a:xfrm>
          <a:solidFill>
            <a:srgbClr val="4472C4"/>
          </a:solidFill>
          <a:ln w="25402">
            <a:solidFill>
              <a:srgbClr val="2F528F"/>
            </a:solidFill>
            <a:miter lim="800000"/>
            <a:headEnd/>
            <a:tailEnd/>
          </a:ln>
        </p:spPr>
      </p:sp>
      <p:sp>
        <p:nvSpPr>
          <p:cNvPr id="44035" name="Notes Placeholder 2">
            <a:extLst>
              <a:ext uri="{FF2B5EF4-FFF2-40B4-BE49-F238E27FC236}">
                <a16:creationId xmlns:a16="http://schemas.microsoft.com/office/drawing/2014/main" id="{5C43D1FD-1C34-9544-9889-6359AEB968DA}"/>
              </a:ext>
            </a:extLst>
          </p:cNvPr>
          <p:cNvSpPr txBox="1">
            <a:spLocks noGrp="1" noChangeArrowheads="1"/>
          </p:cNvSpPr>
          <p:nvPr>
            <p:ph type="body"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numCol="1">
            <a:prstTxWarp prst="textNoShape">
              <a:avLst/>
            </a:prstTxWarp>
          </a:bodyPr>
          <a:lstStyle/>
          <a:p>
            <a:pPr eaLnBrk="1"/>
            <a:endParaRPr altLang="en-US">
              <a:latin typeface="Arial" panose="020B0604020202020204" pitchFamily="34" charset="0"/>
              <a:ea typeface="SimSun" panose="02010600030101010101" pitchFamily="2" charset="-122"/>
            </a:endParaRPr>
          </a:p>
        </p:txBody>
      </p:sp>
    </p:spTree>
    <p:extLst>
      <p:ext uri="{BB962C8B-B14F-4D97-AF65-F5344CB8AC3E}">
        <p14:creationId xmlns:p14="http://schemas.microsoft.com/office/powerpoint/2010/main" val="7836163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D1B077-BA93-814A-BC3D-0C13C96CD01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24C7EFD-9783-6E41-A590-DA2B09B37C8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74B2D7E-EDBE-CD42-B9C1-6B3BF43F3A80}"/>
              </a:ext>
            </a:extLst>
          </p:cNvPr>
          <p:cNvSpPr>
            <a:spLocks noGrp="1"/>
          </p:cNvSpPr>
          <p:nvPr>
            <p:ph type="dt" sz="half" idx="10"/>
          </p:nvPr>
        </p:nvSpPr>
        <p:spPr/>
        <p:txBody>
          <a:bodyPr/>
          <a:lstStyle/>
          <a:p>
            <a:fld id="{277FDC2B-C75A-744E-A228-0B7E2EFC01FA}" type="datetimeFigureOut">
              <a:rPr lang="en-US" smtClean="0"/>
              <a:t>3/20/22</a:t>
            </a:fld>
            <a:endParaRPr lang="en-US"/>
          </a:p>
        </p:txBody>
      </p:sp>
      <p:sp>
        <p:nvSpPr>
          <p:cNvPr id="5" name="Footer Placeholder 4">
            <a:extLst>
              <a:ext uri="{FF2B5EF4-FFF2-40B4-BE49-F238E27FC236}">
                <a16:creationId xmlns:a16="http://schemas.microsoft.com/office/drawing/2014/main" id="{2C509D7A-F417-F845-8133-8C16DA3A7A0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65CBA7F-0190-6E4D-AC42-F68A729CC1B5}"/>
              </a:ext>
            </a:extLst>
          </p:cNvPr>
          <p:cNvSpPr>
            <a:spLocks noGrp="1"/>
          </p:cNvSpPr>
          <p:nvPr>
            <p:ph type="sldNum" sz="quarter" idx="12"/>
          </p:nvPr>
        </p:nvSpPr>
        <p:spPr/>
        <p:txBody>
          <a:bodyPr/>
          <a:lstStyle/>
          <a:p>
            <a:fld id="{F7B0AE1D-4D59-9B44-A51C-AD472A262FFF}" type="slidenum">
              <a:rPr lang="en-US" smtClean="0"/>
              <a:t>‹#›</a:t>
            </a:fld>
            <a:endParaRPr lang="en-US"/>
          </a:p>
        </p:txBody>
      </p:sp>
    </p:spTree>
    <p:extLst>
      <p:ext uri="{BB962C8B-B14F-4D97-AF65-F5344CB8AC3E}">
        <p14:creationId xmlns:p14="http://schemas.microsoft.com/office/powerpoint/2010/main" val="3566494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5C2EBC-4BEA-2141-93CE-7451C383CFC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0844FD7-5419-6B40-B55A-A92BFD4CBBF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B1C0F0B-16D2-5E45-BAAA-2418C72230A1}"/>
              </a:ext>
            </a:extLst>
          </p:cNvPr>
          <p:cNvSpPr>
            <a:spLocks noGrp="1"/>
          </p:cNvSpPr>
          <p:nvPr>
            <p:ph type="dt" sz="half" idx="10"/>
          </p:nvPr>
        </p:nvSpPr>
        <p:spPr/>
        <p:txBody>
          <a:bodyPr/>
          <a:lstStyle/>
          <a:p>
            <a:fld id="{277FDC2B-C75A-744E-A228-0B7E2EFC01FA}" type="datetimeFigureOut">
              <a:rPr lang="en-US" smtClean="0"/>
              <a:t>3/20/22</a:t>
            </a:fld>
            <a:endParaRPr lang="en-US"/>
          </a:p>
        </p:txBody>
      </p:sp>
      <p:sp>
        <p:nvSpPr>
          <p:cNvPr id="5" name="Footer Placeholder 4">
            <a:extLst>
              <a:ext uri="{FF2B5EF4-FFF2-40B4-BE49-F238E27FC236}">
                <a16:creationId xmlns:a16="http://schemas.microsoft.com/office/drawing/2014/main" id="{6D8BEBC3-FBCC-4A4D-A499-7D8259DE8B6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8681D56-9F99-754F-BEAE-D6833B598A65}"/>
              </a:ext>
            </a:extLst>
          </p:cNvPr>
          <p:cNvSpPr>
            <a:spLocks noGrp="1"/>
          </p:cNvSpPr>
          <p:nvPr>
            <p:ph type="sldNum" sz="quarter" idx="12"/>
          </p:nvPr>
        </p:nvSpPr>
        <p:spPr/>
        <p:txBody>
          <a:bodyPr/>
          <a:lstStyle/>
          <a:p>
            <a:fld id="{F7B0AE1D-4D59-9B44-A51C-AD472A262FFF}" type="slidenum">
              <a:rPr lang="en-US" smtClean="0"/>
              <a:t>‹#›</a:t>
            </a:fld>
            <a:endParaRPr lang="en-US"/>
          </a:p>
        </p:txBody>
      </p:sp>
    </p:spTree>
    <p:extLst>
      <p:ext uri="{BB962C8B-B14F-4D97-AF65-F5344CB8AC3E}">
        <p14:creationId xmlns:p14="http://schemas.microsoft.com/office/powerpoint/2010/main" val="21787321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969C073-CE30-5D49-A267-B1617430103D}"/>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3D969E1-A1C5-A743-A797-A16C470F72F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51DF562-995F-A042-A75B-175998F8E64E}"/>
              </a:ext>
            </a:extLst>
          </p:cNvPr>
          <p:cNvSpPr>
            <a:spLocks noGrp="1"/>
          </p:cNvSpPr>
          <p:nvPr>
            <p:ph type="dt" sz="half" idx="10"/>
          </p:nvPr>
        </p:nvSpPr>
        <p:spPr/>
        <p:txBody>
          <a:bodyPr/>
          <a:lstStyle/>
          <a:p>
            <a:fld id="{277FDC2B-C75A-744E-A228-0B7E2EFC01FA}" type="datetimeFigureOut">
              <a:rPr lang="en-US" smtClean="0"/>
              <a:t>3/20/22</a:t>
            </a:fld>
            <a:endParaRPr lang="en-US"/>
          </a:p>
        </p:txBody>
      </p:sp>
      <p:sp>
        <p:nvSpPr>
          <p:cNvPr id="5" name="Footer Placeholder 4">
            <a:extLst>
              <a:ext uri="{FF2B5EF4-FFF2-40B4-BE49-F238E27FC236}">
                <a16:creationId xmlns:a16="http://schemas.microsoft.com/office/drawing/2014/main" id="{955A5E48-1485-8D4A-936E-EA66E7171BD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CC3CA4F-F5CD-084D-9CDC-30C7E504E343}"/>
              </a:ext>
            </a:extLst>
          </p:cNvPr>
          <p:cNvSpPr>
            <a:spLocks noGrp="1"/>
          </p:cNvSpPr>
          <p:nvPr>
            <p:ph type="sldNum" sz="quarter" idx="12"/>
          </p:nvPr>
        </p:nvSpPr>
        <p:spPr/>
        <p:txBody>
          <a:bodyPr/>
          <a:lstStyle/>
          <a:p>
            <a:fld id="{F7B0AE1D-4D59-9B44-A51C-AD472A262FFF}" type="slidenum">
              <a:rPr lang="en-US" smtClean="0"/>
              <a:t>‹#›</a:t>
            </a:fld>
            <a:endParaRPr lang="en-US"/>
          </a:p>
        </p:txBody>
      </p:sp>
    </p:spTree>
    <p:extLst>
      <p:ext uri="{BB962C8B-B14F-4D97-AF65-F5344CB8AC3E}">
        <p14:creationId xmlns:p14="http://schemas.microsoft.com/office/powerpoint/2010/main" val="31057731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579923-8520-5A45-B383-9B4E72A1544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B8842B9-975C-DD45-88E8-0BC978F66AA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848FEDE-E72E-7048-B8AF-54FD599F5486}"/>
              </a:ext>
            </a:extLst>
          </p:cNvPr>
          <p:cNvSpPr>
            <a:spLocks noGrp="1"/>
          </p:cNvSpPr>
          <p:nvPr>
            <p:ph type="dt" sz="half" idx="10"/>
          </p:nvPr>
        </p:nvSpPr>
        <p:spPr/>
        <p:txBody>
          <a:bodyPr/>
          <a:lstStyle/>
          <a:p>
            <a:fld id="{277FDC2B-C75A-744E-A228-0B7E2EFC01FA}" type="datetimeFigureOut">
              <a:rPr lang="en-US" smtClean="0"/>
              <a:t>3/20/22</a:t>
            </a:fld>
            <a:endParaRPr lang="en-US"/>
          </a:p>
        </p:txBody>
      </p:sp>
      <p:sp>
        <p:nvSpPr>
          <p:cNvPr id="5" name="Footer Placeholder 4">
            <a:extLst>
              <a:ext uri="{FF2B5EF4-FFF2-40B4-BE49-F238E27FC236}">
                <a16:creationId xmlns:a16="http://schemas.microsoft.com/office/drawing/2014/main" id="{2834113F-286C-A649-9657-0F57F9E1D3A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94EA624-46A4-3E4C-BD61-4EEA63A440F4}"/>
              </a:ext>
            </a:extLst>
          </p:cNvPr>
          <p:cNvSpPr>
            <a:spLocks noGrp="1"/>
          </p:cNvSpPr>
          <p:nvPr>
            <p:ph type="sldNum" sz="quarter" idx="12"/>
          </p:nvPr>
        </p:nvSpPr>
        <p:spPr/>
        <p:txBody>
          <a:bodyPr/>
          <a:lstStyle/>
          <a:p>
            <a:fld id="{F7B0AE1D-4D59-9B44-A51C-AD472A262FFF}" type="slidenum">
              <a:rPr lang="en-US" smtClean="0"/>
              <a:t>‹#›</a:t>
            </a:fld>
            <a:endParaRPr lang="en-US"/>
          </a:p>
        </p:txBody>
      </p:sp>
    </p:spTree>
    <p:extLst>
      <p:ext uri="{BB962C8B-B14F-4D97-AF65-F5344CB8AC3E}">
        <p14:creationId xmlns:p14="http://schemas.microsoft.com/office/powerpoint/2010/main" val="32508318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3B2580-7380-2C4A-80C2-DD98B64E5A2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CD66223-A542-8449-8CA1-BF63EC9B890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86A1D72-7CE6-DE44-A7B4-E13B267E1BE3}"/>
              </a:ext>
            </a:extLst>
          </p:cNvPr>
          <p:cNvSpPr>
            <a:spLocks noGrp="1"/>
          </p:cNvSpPr>
          <p:nvPr>
            <p:ph type="dt" sz="half" idx="10"/>
          </p:nvPr>
        </p:nvSpPr>
        <p:spPr/>
        <p:txBody>
          <a:bodyPr/>
          <a:lstStyle/>
          <a:p>
            <a:fld id="{277FDC2B-C75A-744E-A228-0B7E2EFC01FA}" type="datetimeFigureOut">
              <a:rPr lang="en-US" smtClean="0"/>
              <a:t>3/20/22</a:t>
            </a:fld>
            <a:endParaRPr lang="en-US"/>
          </a:p>
        </p:txBody>
      </p:sp>
      <p:sp>
        <p:nvSpPr>
          <p:cNvPr id="5" name="Footer Placeholder 4">
            <a:extLst>
              <a:ext uri="{FF2B5EF4-FFF2-40B4-BE49-F238E27FC236}">
                <a16:creationId xmlns:a16="http://schemas.microsoft.com/office/drawing/2014/main" id="{4CF205AB-64F7-324E-8C75-2B5A78E669D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056B0D1-9D52-E243-8DFF-F1C3C993C7E8}"/>
              </a:ext>
            </a:extLst>
          </p:cNvPr>
          <p:cNvSpPr>
            <a:spLocks noGrp="1"/>
          </p:cNvSpPr>
          <p:nvPr>
            <p:ph type="sldNum" sz="quarter" idx="12"/>
          </p:nvPr>
        </p:nvSpPr>
        <p:spPr/>
        <p:txBody>
          <a:bodyPr/>
          <a:lstStyle/>
          <a:p>
            <a:fld id="{F7B0AE1D-4D59-9B44-A51C-AD472A262FFF}" type="slidenum">
              <a:rPr lang="en-US" smtClean="0"/>
              <a:t>‹#›</a:t>
            </a:fld>
            <a:endParaRPr lang="en-US"/>
          </a:p>
        </p:txBody>
      </p:sp>
    </p:spTree>
    <p:extLst>
      <p:ext uri="{BB962C8B-B14F-4D97-AF65-F5344CB8AC3E}">
        <p14:creationId xmlns:p14="http://schemas.microsoft.com/office/powerpoint/2010/main" val="5321174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94399F-D688-A84E-BB9A-EAF077F7F94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B9A4F6B-78CB-2B46-B891-2D96BB96DD0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B780B66-7FEF-3E4E-8321-A59385BD2F9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184042F-BA89-DF4F-9C3A-825C46A57C08}"/>
              </a:ext>
            </a:extLst>
          </p:cNvPr>
          <p:cNvSpPr>
            <a:spLocks noGrp="1"/>
          </p:cNvSpPr>
          <p:nvPr>
            <p:ph type="dt" sz="half" idx="10"/>
          </p:nvPr>
        </p:nvSpPr>
        <p:spPr/>
        <p:txBody>
          <a:bodyPr/>
          <a:lstStyle/>
          <a:p>
            <a:fld id="{277FDC2B-C75A-744E-A228-0B7E2EFC01FA}" type="datetimeFigureOut">
              <a:rPr lang="en-US" smtClean="0"/>
              <a:t>3/20/22</a:t>
            </a:fld>
            <a:endParaRPr lang="en-US"/>
          </a:p>
        </p:txBody>
      </p:sp>
      <p:sp>
        <p:nvSpPr>
          <p:cNvPr id="6" name="Footer Placeholder 5">
            <a:extLst>
              <a:ext uri="{FF2B5EF4-FFF2-40B4-BE49-F238E27FC236}">
                <a16:creationId xmlns:a16="http://schemas.microsoft.com/office/drawing/2014/main" id="{8F865DF4-135E-6041-B3E8-6E8BC7BD34C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7AE7EB0-827B-0C4B-BA06-70C2A765BC30}"/>
              </a:ext>
            </a:extLst>
          </p:cNvPr>
          <p:cNvSpPr>
            <a:spLocks noGrp="1"/>
          </p:cNvSpPr>
          <p:nvPr>
            <p:ph type="sldNum" sz="quarter" idx="12"/>
          </p:nvPr>
        </p:nvSpPr>
        <p:spPr/>
        <p:txBody>
          <a:bodyPr/>
          <a:lstStyle/>
          <a:p>
            <a:fld id="{F7B0AE1D-4D59-9B44-A51C-AD472A262FFF}" type="slidenum">
              <a:rPr lang="en-US" smtClean="0"/>
              <a:t>‹#›</a:t>
            </a:fld>
            <a:endParaRPr lang="en-US"/>
          </a:p>
        </p:txBody>
      </p:sp>
    </p:spTree>
    <p:extLst>
      <p:ext uri="{BB962C8B-B14F-4D97-AF65-F5344CB8AC3E}">
        <p14:creationId xmlns:p14="http://schemas.microsoft.com/office/powerpoint/2010/main" val="33554305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ED356-008A-074E-9DF0-7FF9C26FCF9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334269E-75FA-4947-BB95-1056F2B389F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55E90E5-FDC3-5441-98C8-E4460D33F3C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D5FDA81-AED7-1A43-9CB5-DF77CECD2E1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971FFCC-7104-134D-BA62-2D9284FA5F5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21DC1E4-7B32-1D4E-BF0E-9527FEA45F02}"/>
              </a:ext>
            </a:extLst>
          </p:cNvPr>
          <p:cNvSpPr>
            <a:spLocks noGrp="1"/>
          </p:cNvSpPr>
          <p:nvPr>
            <p:ph type="dt" sz="half" idx="10"/>
          </p:nvPr>
        </p:nvSpPr>
        <p:spPr/>
        <p:txBody>
          <a:bodyPr/>
          <a:lstStyle/>
          <a:p>
            <a:fld id="{277FDC2B-C75A-744E-A228-0B7E2EFC01FA}" type="datetimeFigureOut">
              <a:rPr lang="en-US" smtClean="0"/>
              <a:t>3/20/22</a:t>
            </a:fld>
            <a:endParaRPr lang="en-US"/>
          </a:p>
        </p:txBody>
      </p:sp>
      <p:sp>
        <p:nvSpPr>
          <p:cNvPr id="8" name="Footer Placeholder 7">
            <a:extLst>
              <a:ext uri="{FF2B5EF4-FFF2-40B4-BE49-F238E27FC236}">
                <a16:creationId xmlns:a16="http://schemas.microsoft.com/office/drawing/2014/main" id="{D87737C3-179D-6240-A5A5-0340498D53F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E89440B-D647-2947-AAA8-9FBFD1C8F305}"/>
              </a:ext>
            </a:extLst>
          </p:cNvPr>
          <p:cNvSpPr>
            <a:spLocks noGrp="1"/>
          </p:cNvSpPr>
          <p:nvPr>
            <p:ph type="sldNum" sz="quarter" idx="12"/>
          </p:nvPr>
        </p:nvSpPr>
        <p:spPr/>
        <p:txBody>
          <a:bodyPr/>
          <a:lstStyle/>
          <a:p>
            <a:fld id="{F7B0AE1D-4D59-9B44-A51C-AD472A262FFF}" type="slidenum">
              <a:rPr lang="en-US" smtClean="0"/>
              <a:t>‹#›</a:t>
            </a:fld>
            <a:endParaRPr lang="en-US"/>
          </a:p>
        </p:txBody>
      </p:sp>
    </p:spTree>
    <p:extLst>
      <p:ext uri="{BB962C8B-B14F-4D97-AF65-F5344CB8AC3E}">
        <p14:creationId xmlns:p14="http://schemas.microsoft.com/office/powerpoint/2010/main" val="12264526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36E06B-9DDC-0445-9737-9C7D1205F5B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F1B3C11-1A2E-9643-81CE-9B3653BF4C03}"/>
              </a:ext>
            </a:extLst>
          </p:cNvPr>
          <p:cNvSpPr>
            <a:spLocks noGrp="1"/>
          </p:cNvSpPr>
          <p:nvPr>
            <p:ph type="dt" sz="half" idx="10"/>
          </p:nvPr>
        </p:nvSpPr>
        <p:spPr/>
        <p:txBody>
          <a:bodyPr/>
          <a:lstStyle/>
          <a:p>
            <a:fld id="{277FDC2B-C75A-744E-A228-0B7E2EFC01FA}" type="datetimeFigureOut">
              <a:rPr lang="en-US" smtClean="0"/>
              <a:t>3/20/22</a:t>
            </a:fld>
            <a:endParaRPr lang="en-US"/>
          </a:p>
        </p:txBody>
      </p:sp>
      <p:sp>
        <p:nvSpPr>
          <p:cNvPr id="4" name="Footer Placeholder 3">
            <a:extLst>
              <a:ext uri="{FF2B5EF4-FFF2-40B4-BE49-F238E27FC236}">
                <a16:creationId xmlns:a16="http://schemas.microsoft.com/office/drawing/2014/main" id="{42553606-CF06-4E49-83C8-BC5D033DE9E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7238D00-4569-B344-A191-292506E4E392}"/>
              </a:ext>
            </a:extLst>
          </p:cNvPr>
          <p:cNvSpPr>
            <a:spLocks noGrp="1"/>
          </p:cNvSpPr>
          <p:nvPr>
            <p:ph type="sldNum" sz="quarter" idx="12"/>
          </p:nvPr>
        </p:nvSpPr>
        <p:spPr/>
        <p:txBody>
          <a:bodyPr/>
          <a:lstStyle/>
          <a:p>
            <a:fld id="{F7B0AE1D-4D59-9B44-A51C-AD472A262FFF}" type="slidenum">
              <a:rPr lang="en-US" smtClean="0"/>
              <a:t>‹#›</a:t>
            </a:fld>
            <a:endParaRPr lang="en-US"/>
          </a:p>
        </p:txBody>
      </p:sp>
    </p:spTree>
    <p:extLst>
      <p:ext uri="{BB962C8B-B14F-4D97-AF65-F5344CB8AC3E}">
        <p14:creationId xmlns:p14="http://schemas.microsoft.com/office/powerpoint/2010/main" val="7137929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CD308BE-E964-4E41-931D-12176FDF5365}"/>
              </a:ext>
            </a:extLst>
          </p:cNvPr>
          <p:cNvSpPr>
            <a:spLocks noGrp="1"/>
          </p:cNvSpPr>
          <p:nvPr>
            <p:ph type="dt" sz="half" idx="10"/>
          </p:nvPr>
        </p:nvSpPr>
        <p:spPr/>
        <p:txBody>
          <a:bodyPr/>
          <a:lstStyle/>
          <a:p>
            <a:fld id="{277FDC2B-C75A-744E-A228-0B7E2EFC01FA}" type="datetimeFigureOut">
              <a:rPr lang="en-US" smtClean="0"/>
              <a:t>3/20/22</a:t>
            </a:fld>
            <a:endParaRPr lang="en-US"/>
          </a:p>
        </p:txBody>
      </p:sp>
      <p:sp>
        <p:nvSpPr>
          <p:cNvPr id="3" name="Footer Placeholder 2">
            <a:extLst>
              <a:ext uri="{FF2B5EF4-FFF2-40B4-BE49-F238E27FC236}">
                <a16:creationId xmlns:a16="http://schemas.microsoft.com/office/drawing/2014/main" id="{78B284C6-C4DC-F84A-8A4F-9F191BB4291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A82741B-966C-9D4D-8BAD-88392C8DD13E}"/>
              </a:ext>
            </a:extLst>
          </p:cNvPr>
          <p:cNvSpPr>
            <a:spLocks noGrp="1"/>
          </p:cNvSpPr>
          <p:nvPr>
            <p:ph type="sldNum" sz="quarter" idx="12"/>
          </p:nvPr>
        </p:nvSpPr>
        <p:spPr/>
        <p:txBody>
          <a:bodyPr/>
          <a:lstStyle/>
          <a:p>
            <a:fld id="{F7B0AE1D-4D59-9B44-A51C-AD472A262FFF}" type="slidenum">
              <a:rPr lang="en-US" smtClean="0"/>
              <a:t>‹#›</a:t>
            </a:fld>
            <a:endParaRPr lang="en-US"/>
          </a:p>
        </p:txBody>
      </p:sp>
    </p:spTree>
    <p:extLst>
      <p:ext uri="{BB962C8B-B14F-4D97-AF65-F5344CB8AC3E}">
        <p14:creationId xmlns:p14="http://schemas.microsoft.com/office/powerpoint/2010/main" val="20851591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79653F-A173-AB4F-9920-B3E25B72922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F76D691-1283-1345-94FC-4A7D473C716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2386AFE-9A7F-2C48-B735-F65677FA54B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79EC89F-8E98-F44C-9A2B-88AFCA187791}"/>
              </a:ext>
            </a:extLst>
          </p:cNvPr>
          <p:cNvSpPr>
            <a:spLocks noGrp="1"/>
          </p:cNvSpPr>
          <p:nvPr>
            <p:ph type="dt" sz="half" idx="10"/>
          </p:nvPr>
        </p:nvSpPr>
        <p:spPr/>
        <p:txBody>
          <a:bodyPr/>
          <a:lstStyle/>
          <a:p>
            <a:fld id="{277FDC2B-C75A-744E-A228-0B7E2EFC01FA}" type="datetimeFigureOut">
              <a:rPr lang="en-US" smtClean="0"/>
              <a:t>3/20/22</a:t>
            </a:fld>
            <a:endParaRPr lang="en-US"/>
          </a:p>
        </p:txBody>
      </p:sp>
      <p:sp>
        <p:nvSpPr>
          <p:cNvPr id="6" name="Footer Placeholder 5">
            <a:extLst>
              <a:ext uri="{FF2B5EF4-FFF2-40B4-BE49-F238E27FC236}">
                <a16:creationId xmlns:a16="http://schemas.microsoft.com/office/drawing/2014/main" id="{BEDCFD2C-9F26-0141-AF1B-C49D2C2997A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E94988E-CE24-3945-B317-F4FC7C6C1672}"/>
              </a:ext>
            </a:extLst>
          </p:cNvPr>
          <p:cNvSpPr>
            <a:spLocks noGrp="1"/>
          </p:cNvSpPr>
          <p:nvPr>
            <p:ph type="sldNum" sz="quarter" idx="12"/>
          </p:nvPr>
        </p:nvSpPr>
        <p:spPr/>
        <p:txBody>
          <a:bodyPr/>
          <a:lstStyle/>
          <a:p>
            <a:fld id="{F7B0AE1D-4D59-9B44-A51C-AD472A262FFF}" type="slidenum">
              <a:rPr lang="en-US" smtClean="0"/>
              <a:t>‹#›</a:t>
            </a:fld>
            <a:endParaRPr lang="en-US"/>
          </a:p>
        </p:txBody>
      </p:sp>
    </p:spTree>
    <p:extLst>
      <p:ext uri="{BB962C8B-B14F-4D97-AF65-F5344CB8AC3E}">
        <p14:creationId xmlns:p14="http://schemas.microsoft.com/office/powerpoint/2010/main" val="20394034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3D3FFB-BFCC-5345-A6EC-923E255739D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E7F02AF-8460-FB4A-A65B-4E34EAF4E45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5CCC03A-A0FD-2B41-B9D2-0C9457843B5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E5E6CF1-0C99-3D4C-A527-B7133FBCA66A}"/>
              </a:ext>
            </a:extLst>
          </p:cNvPr>
          <p:cNvSpPr>
            <a:spLocks noGrp="1"/>
          </p:cNvSpPr>
          <p:nvPr>
            <p:ph type="dt" sz="half" idx="10"/>
          </p:nvPr>
        </p:nvSpPr>
        <p:spPr/>
        <p:txBody>
          <a:bodyPr/>
          <a:lstStyle/>
          <a:p>
            <a:fld id="{277FDC2B-C75A-744E-A228-0B7E2EFC01FA}" type="datetimeFigureOut">
              <a:rPr lang="en-US" smtClean="0"/>
              <a:t>3/20/22</a:t>
            </a:fld>
            <a:endParaRPr lang="en-US"/>
          </a:p>
        </p:txBody>
      </p:sp>
      <p:sp>
        <p:nvSpPr>
          <p:cNvPr id="6" name="Footer Placeholder 5">
            <a:extLst>
              <a:ext uri="{FF2B5EF4-FFF2-40B4-BE49-F238E27FC236}">
                <a16:creationId xmlns:a16="http://schemas.microsoft.com/office/drawing/2014/main" id="{047D3AF1-CFB9-5B4B-9515-C9D07221CA7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06BCDA6-2787-6E46-8F3E-2896F69FE8D5}"/>
              </a:ext>
            </a:extLst>
          </p:cNvPr>
          <p:cNvSpPr>
            <a:spLocks noGrp="1"/>
          </p:cNvSpPr>
          <p:nvPr>
            <p:ph type="sldNum" sz="quarter" idx="12"/>
          </p:nvPr>
        </p:nvSpPr>
        <p:spPr/>
        <p:txBody>
          <a:bodyPr/>
          <a:lstStyle/>
          <a:p>
            <a:fld id="{F7B0AE1D-4D59-9B44-A51C-AD472A262FFF}" type="slidenum">
              <a:rPr lang="en-US" smtClean="0"/>
              <a:t>‹#›</a:t>
            </a:fld>
            <a:endParaRPr lang="en-US"/>
          </a:p>
        </p:txBody>
      </p:sp>
    </p:spTree>
    <p:extLst>
      <p:ext uri="{BB962C8B-B14F-4D97-AF65-F5344CB8AC3E}">
        <p14:creationId xmlns:p14="http://schemas.microsoft.com/office/powerpoint/2010/main" val="36070792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F64B4C1-30E0-4441-AA9C-9BCFEB64DCE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2ADC176-A4EA-E348-8200-EF0EE6B886A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E25D8B5-BAF3-1640-9D09-2051932D339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7FDC2B-C75A-744E-A228-0B7E2EFC01FA}" type="datetimeFigureOut">
              <a:rPr lang="en-US" smtClean="0"/>
              <a:t>3/20/22</a:t>
            </a:fld>
            <a:endParaRPr lang="en-US"/>
          </a:p>
        </p:txBody>
      </p:sp>
      <p:sp>
        <p:nvSpPr>
          <p:cNvPr id="5" name="Footer Placeholder 4">
            <a:extLst>
              <a:ext uri="{FF2B5EF4-FFF2-40B4-BE49-F238E27FC236}">
                <a16:creationId xmlns:a16="http://schemas.microsoft.com/office/drawing/2014/main" id="{F4185315-9FFB-F34F-85F5-92D0BF4A0E1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BE6FB342-F638-F04F-8910-B515268278E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7B0AE1D-4D59-9B44-A51C-AD472A262FFF}" type="slidenum">
              <a:rPr lang="en-US" smtClean="0"/>
              <a:t>‹#›</a:t>
            </a:fld>
            <a:endParaRPr lang="en-US"/>
          </a:p>
        </p:txBody>
      </p:sp>
    </p:spTree>
    <p:extLst>
      <p:ext uri="{BB962C8B-B14F-4D97-AF65-F5344CB8AC3E}">
        <p14:creationId xmlns:p14="http://schemas.microsoft.com/office/powerpoint/2010/main" val="198172722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jpeg"/></Relationships>
</file>

<file path=ppt/slides/_rels/slide30.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45.jp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48.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jpg"/></Relationships>
</file>

<file path=ppt/slides/_rels/slide50.xml.rels><?xml version="1.0" encoding="UTF-8" standalone="yes"?>
<Relationships xmlns="http://schemas.openxmlformats.org/package/2006/relationships"><Relationship Id="rId2" Type="http://schemas.openxmlformats.org/officeDocument/2006/relationships/image" Target="../media/image49.jp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2.jpg"/><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60.xml.rels><?xml version="1.0" encoding="UTF-8" standalone="yes"?>
<Relationships xmlns="http://schemas.openxmlformats.org/package/2006/relationships"><Relationship Id="rId3" Type="http://schemas.openxmlformats.org/officeDocument/2006/relationships/hyperlink" Target="mailto:megan@devotedcreations.com" TargetMode="External"/><Relationship Id="rId2" Type="http://schemas.openxmlformats.org/officeDocument/2006/relationships/image" Target="../media/image53.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jpg"/><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5" name="Rectangle 75">
            <a:extLst>
              <a:ext uri="{FF2B5EF4-FFF2-40B4-BE49-F238E27FC236}">
                <a16:creationId xmlns:a16="http://schemas.microsoft.com/office/drawing/2014/main" id="{C7F55EAC-550A-4BDD-9099-3F20B8FA0E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Freeform: Shape 77">
            <a:extLst>
              <a:ext uri="{FF2B5EF4-FFF2-40B4-BE49-F238E27FC236}">
                <a16:creationId xmlns:a16="http://schemas.microsoft.com/office/drawing/2014/main" id="{DC4F5A5F-493F-49AE-89B6-D5AF5EBC8B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custGeom>
            <a:avLst/>
            <a:gdLst>
              <a:gd name="connsiteX0" fmla="*/ 6724001 w 12192000"/>
              <a:gd name="connsiteY0" fmla="*/ 434021 h 6858000"/>
              <a:gd name="connsiteX1" fmla="*/ 6471155 w 12192000"/>
              <a:gd name="connsiteY1" fmla="*/ 434599 h 6858000"/>
              <a:gd name="connsiteX2" fmla="*/ 5384913 w 12192000"/>
              <a:gd name="connsiteY2" fmla="*/ 497971 h 6858000"/>
              <a:gd name="connsiteX3" fmla="*/ 4818280 w 12192000"/>
              <a:gd name="connsiteY3" fmla="*/ 541802 h 6858000"/>
              <a:gd name="connsiteX4" fmla="*/ 3965428 w 12192000"/>
              <a:gd name="connsiteY4" fmla="*/ 675942 h 6858000"/>
              <a:gd name="connsiteX5" fmla="*/ 3699528 w 12192000"/>
              <a:gd name="connsiteY5" fmla="*/ 770472 h 6858000"/>
              <a:gd name="connsiteX6" fmla="*/ 3438854 w 12192000"/>
              <a:gd name="connsiteY6" fmla="*/ 834899 h 6858000"/>
              <a:gd name="connsiteX7" fmla="*/ 3367443 w 12192000"/>
              <a:gd name="connsiteY7" fmla="*/ 893518 h 6858000"/>
              <a:gd name="connsiteX8" fmla="*/ 3467301 w 12192000"/>
              <a:gd name="connsiteY8" fmla="*/ 953722 h 6858000"/>
              <a:gd name="connsiteX9" fmla="*/ 3889955 w 12192000"/>
              <a:gd name="connsiteY9" fmla="*/ 977486 h 6858000"/>
              <a:gd name="connsiteX10" fmla="*/ 3502135 w 12192000"/>
              <a:gd name="connsiteY10" fmla="*/ 1054062 h 6858000"/>
              <a:gd name="connsiteX11" fmla="*/ 4072832 w 12192000"/>
              <a:gd name="connsiteY11" fmla="*/ 1017622 h 6858000"/>
              <a:gd name="connsiteX12" fmla="*/ 4244099 w 12192000"/>
              <a:gd name="connsiteY12" fmla="*/ 1030825 h 6858000"/>
              <a:gd name="connsiteX13" fmla="*/ 4095475 w 12192000"/>
              <a:gd name="connsiteY13" fmla="*/ 1092084 h 6858000"/>
              <a:gd name="connsiteX14" fmla="*/ 3327386 w 12192000"/>
              <a:gd name="connsiteY14" fmla="*/ 1215660 h 6858000"/>
              <a:gd name="connsiteX15" fmla="*/ 3254813 w 12192000"/>
              <a:gd name="connsiteY15" fmla="*/ 1226749 h 6858000"/>
              <a:gd name="connsiteX16" fmla="*/ 2776427 w 12192000"/>
              <a:gd name="connsiteY16" fmla="*/ 1401552 h 6858000"/>
              <a:gd name="connsiteX17" fmla="*/ 3063226 w 12192000"/>
              <a:gd name="connsiteY17" fmla="*/ 1384124 h 6858000"/>
              <a:gd name="connsiteX18" fmla="*/ 2754945 w 12192000"/>
              <a:gd name="connsiteY18" fmla="*/ 1495025 h 6858000"/>
              <a:gd name="connsiteX19" fmla="*/ 2381061 w 12192000"/>
              <a:gd name="connsiteY19" fmla="*/ 1619658 h 6858000"/>
              <a:gd name="connsiteX20" fmla="*/ 2008336 w 12192000"/>
              <a:gd name="connsiteY20" fmla="*/ 1814527 h 6858000"/>
              <a:gd name="connsiteX21" fmla="*/ 1740695 w 12192000"/>
              <a:gd name="connsiteY21" fmla="*/ 1914337 h 6858000"/>
              <a:gd name="connsiteX22" fmla="*/ 1787720 w 12192000"/>
              <a:gd name="connsiteY22" fmla="*/ 1991970 h 6858000"/>
              <a:gd name="connsiteX23" fmla="*/ 1754048 w 12192000"/>
              <a:gd name="connsiteY23" fmla="*/ 2078049 h 6858000"/>
              <a:gd name="connsiteX24" fmla="*/ 2228951 w 12192000"/>
              <a:gd name="connsiteY24" fmla="*/ 1996721 h 6858000"/>
              <a:gd name="connsiteX25" fmla="*/ 2054781 w 12192000"/>
              <a:gd name="connsiteY25" fmla="*/ 2053228 h 6858000"/>
              <a:gd name="connsiteX26" fmla="*/ 1985693 w 12192000"/>
              <a:gd name="connsiteY26" fmla="*/ 2109207 h 6858000"/>
              <a:gd name="connsiteX27" fmla="*/ 2061168 w 12192000"/>
              <a:gd name="connsiteY27" fmla="*/ 2130859 h 6858000"/>
              <a:gd name="connsiteX28" fmla="*/ 2388026 w 12192000"/>
              <a:gd name="connsiteY28" fmla="*/ 2184726 h 6858000"/>
              <a:gd name="connsiteX29" fmla="*/ 1560719 w 12192000"/>
              <a:gd name="connsiteY29" fmla="*/ 2384876 h 6858000"/>
              <a:gd name="connsiteX30" fmla="*/ 1679734 w 12192000"/>
              <a:gd name="connsiteY30" fmla="*/ 2400191 h 6858000"/>
              <a:gd name="connsiteX31" fmla="*/ 2882089 w 12192000"/>
              <a:gd name="connsiteY31" fmla="*/ 2383292 h 6858000"/>
              <a:gd name="connsiteX32" fmla="*/ 3116638 w 12192000"/>
              <a:gd name="connsiteY32" fmla="*/ 2359528 h 6858000"/>
              <a:gd name="connsiteX33" fmla="*/ 2897765 w 12192000"/>
              <a:gd name="connsiteY33" fmla="*/ 2758243 h 6858000"/>
              <a:gd name="connsiteX34" fmla="*/ 2981367 w 12192000"/>
              <a:gd name="connsiteY34" fmla="*/ 2829008 h 6858000"/>
              <a:gd name="connsiteX35" fmla="*/ 2682955 w 12192000"/>
              <a:gd name="connsiteY35" fmla="*/ 2846436 h 6858000"/>
              <a:gd name="connsiteX36" fmla="*/ 2099485 w 12192000"/>
              <a:gd name="connsiteY36" fmla="*/ 3066653 h 6858000"/>
              <a:gd name="connsiteX37" fmla="*/ 1807460 w 12192000"/>
              <a:gd name="connsiteY37" fmla="*/ 3454808 h 6858000"/>
              <a:gd name="connsiteX38" fmla="*/ 1921251 w 12192000"/>
              <a:gd name="connsiteY38" fmla="*/ 3540889 h 6858000"/>
              <a:gd name="connsiteX39" fmla="*/ 1453313 w 12192000"/>
              <a:gd name="connsiteY39" fmla="*/ 3637002 h 6858000"/>
              <a:gd name="connsiteX40" fmla="*/ 1686122 w 12192000"/>
              <a:gd name="connsiteY40" fmla="*/ 3667634 h 6858000"/>
              <a:gd name="connsiteX41" fmla="*/ 1513692 w 12192000"/>
              <a:gd name="connsiteY41" fmla="*/ 3725196 h 6858000"/>
              <a:gd name="connsiteX42" fmla="*/ 1369711 w 12192000"/>
              <a:gd name="connsiteY42" fmla="*/ 3826063 h 6858000"/>
              <a:gd name="connsiteX43" fmla="*/ 2051298 w 12192000"/>
              <a:gd name="connsiteY43" fmla="*/ 3754242 h 6858000"/>
              <a:gd name="connsiteX44" fmla="*/ 2245207 w 12192000"/>
              <a:gd name="connsiteY44" fmla="*/ 3797018 h 6858000"/>
              <a:gd name="connsiteX45" fmla="*/ 2353192 w 12192000"/>
              <a:gd name="connsiteY45" fmla="*/ 3796489 h 6858000"/>
              <a:gd name="connsiteX46" fmla="*/ 2490207 w 12192000"/>
              <a:gd name="connsiteY46" fmla="*/ 3801242 h 6858000"/>
              <a:gd name="connsiteX47" fmla="*/ 2375835 w 12192000"/>
              <a:gd name="connsiteY47" fmla="*/ 3839794 h 6858000"/>
              <a:gd name="connsiteX48" fmla="*/ 2522138 w 12192000"/>
              <a:gd name="connsiteY48" fmla="*/ 4009841 h 6858000"/>
              <a:gd name="connsiteX49" fmla="*/ 1998466 w 12192000"/>
              <a:gd name="connsiteY49" fmla="*/ 4130778 h 6858000"/>
              <a:gd name="connsiteX50" fmla="*/ 2114580 w 12192000"/>
              <a:gd name="connsiteY50" fmla="*/ 4154543 h 6858000"/>
              <a:gd name="connsiteX51" fmla="*/ 2177862 w 12192000"/>
              <a:gd name="connsiteY51" fmla="*/ 4189925 h 6858000"/>
              <a:gd name="connsiteX52" fmla="*/ 1868419 w 12192000"/>
              <a:gd name="connsiteY52" fmla="*/ 4382153 h 6858000"/>
              <a:gd name="connsiteX53" fmla="*/ 2279460 w 12192000"/>
              <a:gd name="connsiteY53" fmla="*/ 4356805 h 6858000"/>
              <a:gd name="connsiteX54" fmla="*/ 2029817 w 12192000"/>
              <a:gd name="connsiteY54" fmla="*/ 4468235 h 6858000"/>
              <a:gd name="connsiteX55" fmla="*/ 1560137 w 12192000"/>
              <a:gd name="connsiteY55" fmla="*/ 4730172 h 6858000"/>
              <a:gd name="connsiteX56" fmla="*/ 1956664 w 12192000"/>
              <a:gd name="connsiteY56" fmla="*/ 4820477 h 6858000"/>
              <a:gd name="connsiteX57" fmla="*/ 3268168 w 12192000"/>
              <a:gd name="connsiteY57" fmla="*/ 4852692 h 6858000"/>
              <a:gd name="connsiteX58" fmla="*/ 2807197 w 12192000"/>
              <a:gd name="connsiteY58" fmla="*/ 4939300 h 6858000"/>
              <a:gd name="connsiteX59" fmla="*/ 2721272 w 12192000"/>
              <a:gd name="connsiteY59" fmla="*/ 4970458 h 6858000"/>
              <a:gd name="connsiteX60" fmla="*/ 2802552 w 12192000"/>
              <a:gd name="connsiteY60" fmla="*/ 5014291 h 6858000"/>
              <a:gd name="connsiteX61" fmla="*/ 2537812 w 12192000"/>
              <a:gd name="connsiteY61" fmla="*/ 5053898 h 6858000"/>
              <a:gd name="connsiteX62" fmla="*/ 2569744 w 12192000"/>
              <a:gd name="connsiteY62" fmla="*/ 5153182 h 6858000"/>
              <a:gd name="connsiteX63" fmla="*/ 1987436 w 12192000"/>
              <a:gd name="connsiteY63" fmla="*/ 5334320 h 6858000"/>
              <a:gd name="connsiteX64" fmla="*/ 1972921 w 12192000"/>
              <a:gd name="connsiteY64" fmla="*/ 5382376 h 6858000"/>
              <a:gd name="connsiteX65" fmla="*/ 2341001 w 12192000"/>
              <a:gd name="connsiteY65" fmla="*/ 5360725 h 6858000"/>
              <a:gd name="connsiteX66" fmla="*/ 2710822 w 12192000"/>
              <a:gd name="connsiteY66" fmla="*/ 5418816 h 6858000"/>
              <a:gd name="connsiteX67" fmla="*/ 2833903 w 12192000"/>
              <a:gd name="connsiteY67" fmla="*/ 5413007 h 6858000"/>
              <a:gd name="connsiteX68" fmla="*/ 3011556 w 12192000"/>
              <a:gd name="connsiteY68" fmla="*/ 5399276 h 6858000"/>
              <a:gd name="connsiteX69" fmla="*/ 3254233 w 12192000"/>
              <a:gd name="connsiteY69" fmla="*/ 5439412 h 6858000"/>
              <a:gd name="connsiteX70" fmla="*/ 2792101 w 12192000"/>
              <a:gd name="connsiteY70" fmla="*/ 5471625 h 6858000"/>
              <a:gd name="connsiteX71" fmla="*/ 2977303 w 12192000"/>
              <a:gd name="connsiteY71" fmla="*/ 5539751 h 6858000"/>
              <a:gd name="connsiteX72" fmla="*/ 3656566 w 12192000"/>
              <a:gd name="connsiteY72" fmla="*/ 5678642 h 6858000"/>
              <a:gd name="connsiteX73" fmla="*/ 4858340 w 12192000"/>
              <a:gd name="connsiteY73" fmla="*/ 5969625 h 6858000"/>
              <a:gd name="connsiteX74" fmla="*/ 5296668 w 12192000"/>
              <a:gd name="connsiteY74" fmla="*/ 6043559 h 6858000"/>
              <a:gd name="connsiteX75" fmla="*/ 5456323 w 12192000"/>
              <a:gd name="connsiteY75" fmla="*/ 6042502 h 6858000"/>
              <a:gd name="connsiteX76" fmla="*/ 5267058 w 12192000"/>
              <a:gd name="connsiteY76" fmla="*/ 6100066 h 6858000"/>
              <a:gd name="connsiteX77" fmla="*/ 7095266 w 12192000"/>
              <a:gd name="connsiteY77" fmla="*/ 6287541 h 6858000"/>
              <a:gd name="connsiteX78" fmla="*/ 9707235 w 12192000"/>
              <a:gd name="connsiteY78" fmla="*/ 5994446 h 6858000"/>
              <a:gd name="connsiteX79" fmla="*/ 10083442 w 12192000"/>
              <a:gd name="connsiteY79" fmla="*/ 5678642 h 6858000"/>
              <a:gd name="connsiteX80" fmla="*/ 10338892 w 12192000"/>
              <a:gd name="connsiteY80" fmla="*/ 4650957 h 6858000"/>
              <a:gd name="connsiteX81" fmla="*/ 10628013 w 12192000"/>
              <a:gd name="connsiteY81" fmla="*/ 4411198 h 6858000"/>
              <a:gd name="connsiteX82" fmla="*/ 10802766 w 12192000"/>
              <a:gd name="connsiteY82" fmla="*/ 4258050 h 6858000"/>
              <a:gd name="connsiteX83" fmla="*/ 10614662 w 12192000"/>
              <a:gd name="connsiteY83" fmla="*/ 4150318 h 6858000"/>
              <a:gd name="connsiteX84" fmla="*/ 10681427 w 12192000"/>
              <a:gd name="connsiteY84" fmla="*/ 4054203 h 6858000"/>
              <a:gd name="connsiteX85" fmla="*/ 10520029 w 12192000"/>
              <a:gd name="connsiteY85" fmla="*/ 3804411 h 6858000"/>
              <a:gd name="connsiteX86" fmla="*/ 10568798 w 12192000"/>
              <a:gd name="connsiteY86" fmla="*/ 3466426 h 6858000"/>
              <a:gd name="connsiteX87" fmla="*/ 10499709 w 12192000"/>
              <a:gd name="connsiteY87" fmla="*/ 3166465 h 6858000"/>
              <a:gd name="connsiteX88" fmla="*/ 10489840 w 12192000"/>
              <a:gd name="connsiteY88" fmla="*/ 2546475 h 6858000"/>
              <a:gd name="connsiteX89" fmla="*/ 10584471 w 12192000"/>
              <a:gd name="connsiteY89" fmla="*/ 2512148 h 6858000"/>
              <a:gd name="connsiteX90" fmla="*/ 10695942 w 12192000"/>
              <a:gd name="connsiteY90" fmla="*/ 2358471 h 6858000"/>
              <a:gd name="connsiteX91" fmla="*/ 10732516 w 12192000"/>
              <a:gd name="connsiteY91" fmla="*/ 2287706 h 6858000"/>
              <a:gd name="connsiteX92" fmla="*/ 10731357 w 12192000"/>
              <a:gd name="connsiteY92" fmla="*/ 2137725 h 6858000"/>
              <a:gd name="connsiteX93" fmla="*/ 10678525 w 12192000"/>
              <a:gd name="connsiteY93" fmla="*/ 2070656 h 6858000"/>
              <a:gd name="connsiteX94" fmla="*/ 10735999 w 12192000"/>
              <a:gd name="connsiteY94" fmla="*/ 1956587 h 6858000"/>
              <a:gd name="connsiteX95" fmla="*/ 10824246 w 12192000"/>
              <a:gd name="connsiteY95" fmla="*/ 1862584 h 6858000"/>
              <a:gd name="connsiteX96" fmla="*/ 10773156 w 12192000"/>
              <a:gd name="connsiteY96" fmla="*/ 1768054 h 6858000"/>
              <a:gd name="connsiteX97" fmla="*/ 10716261 w 12192000"/>
              <a:gd name="connsiteY97" fmla="*/ 1678278 h 6858000"/>
              <a:gd name="connsiteX98" fmla="*/ 10554864 w 12192000"/>
              <a:gd name="connsiteY98" fmla="*/ 1477599 h 6858000"/>
              <a:gd name="connsiteX99" fmla="*/ 10267483 w 12192000"/>
              <a:gd name="connsiteY99" fmla="*/ 1324977 h 6858000"/>
              <a:gd name="connsiteX100" fmla="*/ 9913337 w 12192000"/>
              <a:gd name="connsiteY100" fmla="*/ 1202458 h 6858000"/>
              <a:gd name="connsiteX101" fmla="*/ 10024805 w 12192000"/>
              <a:gd name="connsiteY101" fmla="*/ 1124827 h 6858000"/>
              <a:gd name="connsiteX102" fmla="*/ 9411726 w 12192000"/>
              <a:gd name="connsiteY102" fmla="*/ 980655 h 6858000"/>
              <a:gd name="connsiteX103" fmla="*/ 9930753 w 12192000"/>
              <a:gd name="connsiteY103" fmla="*/ 901968 h 6858000"/>
              <a:gd name="connsiteX104" fmla="*/ 9894178 w 12192000"/>
              <a:gd name="connsiteY104" fmla="*/ 871339 h 6858000"/>
              <a:gd name="connsiteX105" fmla="*/ 9858182 w 12192000"/>
              <a:gd name="connsiteY105" fmla="*/ 839125 h 6858000"/>
              <a:gd name="connsiteX106" fmla="*/ 10131050 w 12192000"/>
              <a:gd name="connsiteY106" fmla="*/ 792652 h 6858000"/>
              <a:gd name="connsiteX107" fmla="*/ 10006808 w 12192000"/>
              <a:gd name="connsiteY107" fmla="*/ 731920 h 6858000"/>
              <a:gd name="connsiteX108" fmla="*/ 10233809 w 12192000"/>
              <a:gd name="connsiteY108" fmla="*/ 710268 h 6858000"/>
              <a:gd name="connsiteX109" fmla="*/ 10267483 w 12192000"/>
              <a:gd name="connsiteY109" fmla="*/ 628940 h 6858000"/>
              <a:gd name="connsiteX110" fmla="*/ 10136275 w 12192000"/>
              <a:gd name="connsiteY110" fmla="*/ 589333 h 6858000"/>
              <a:gd name="connsiteX111" fmla="*/ 9131312 w 12192000"/>
              <a:gd name="connsiteY111" fmla="*/ 480544 h 6858000"/>
              <a:gd name="connsiteX112" fmla="*/ 7479600 w 12192000"/>
              <a:gd name="connsiteY112" fmla="*/ 454667 h 6858000"/>
              <a:gd name="connsiteX113" fmla="*/ 6724001 w 12192000"/>
              <a:gd name="connsiteY113" fmla="*/ 434021 h 6858000"/>
              <a:gd name="connsiteX114" fmla="*/ 0 w 12192000"/>
              <a:gd name="connsiteY114" fmla="*/ 0 h 6858000"/>
              <a:gd name="connsiteX115" fmla="*/ 12192000 w 12192000"/>
              <a:gd name="connsiteY115" fmla="*/ 0 h 6858000"/>
              <a:gd name="connsiteX116" fmla="*/ 12192000 w 12192000"/>
              <a:gd name="connsiteY116" fmla="*/ 6858000 h 6858000"/>
              <a:gd name="connsiteX117" fmla="*/ 0 w 12192000"/>
              <a:gd name="connsiteY11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Lst>
            <a:rect l="l" t="t" r="r" b="b"/>
            <a:pathLst>
              <a:path w="12192000" h="6858000">
                <a:moveTo>
                  <a:pt x="6724001" y="434021"/>
                </a:moveTo>
                <a:cubicBezTo>
                  <a:pt x="6639882" y="433113"/>
                  <a:pt x="6555627" y="433147"/>
                  <a:pt x="6471155" y="434599"/>
                </a:cubicBezTo>
                <a:cubicBezTo>
                  <a:pt x="6109461" y="440937"/>
                  <a:pt x="5748349" y="439351"/>
                  <a:pt x="5384913" y="497971"/>
                </a:cubicBezTo>
                <a:cubicBezTo>
                  <a:pt x="5199132" y="528072"/>
                  <a:pt x="5005803" y="518038"/>
                  <a:pt x="4818280" y="541802"/>
                </a:cubicBezTo>
                <a:cubicBezTo>
                  <a:pt x="4532641" y="578242"/>
                  <a:pt x="4247003" y="621019"/>
                  <a:pt x="3965428" y="675942"/>
                </a:cubicBezTo>
                <a:cubicBezTo>
                  <a:pt x="3877181" y="693369"/>
                  <a:pt x="3768034" y="703930"/>
                  <a:pt x="3699528" y="770472"/>
                </a:cubicBezTo>
                <a:cubicBezTo>
                  <a:pt x="3590961" y="728224"/>
                  <a:pt x="3523617" y="807966"/>
                  <a:pt x="3438854" y="834899"/>
                </a:cubicBezTo>
                <a:cubicBezTo>
                  <a:pt x="3405761" y="845462"/>
                  <a:pt x="3362218" y="860248"/>
                  <a:pt x="3367443" y="893518"/>
                </a:cubicBezTo>
                <a:cubicBezTo>
                  <a:pt x="3372089" y="935238"/>
                  <a:pt x="3420855" y="962172"/>
                  <a:pt x="3467301" y="953722"/>
                </a:cubicBezTo>
                <a:cubicBezTo>
                  <a:pt x="3611863" y="927317"/>
                  <a:pt x="3741328" y="986464"/>
                  <a:pt x="3889955" y="977486"/>
                </a:cubicBezTo>
                <a:cubicBezTo>
                  <a:pt x="3760488" y="1002836"/>
                  <a:pt x="3631601" y="1028713"/>
                  <a:pt x="3502135" y="1054062"/>
                </a:cubicBezTo>
                <a:cubicBezTo>
                  <a:pt x="3694303" y="1074129"/>
                  <a:pt x="3883568" y="1038218"/>
                  <a:pt x="4072832" y="1017622"/>
                </a:cubicBezTo>
                <a:cubicBezTo>
                  <a:pt x="4133792" y="1011285"/>
                  <a:pt x="4228424" y="962699"/>
                  <a:pt x="4244099" y="1030825"/>
                </a:cubicBezTo>
                <a:cubicBezTo>
                  <a:pt x="4254550" y="1076242"/>
                  <a:pt x="4152951" y="1079410"/>
                  <a:pt x="4095475" y="1092084"/>
                </a:cubicBezTo>
                <a:cubicBezTo>
                  <a:pt x="3841766" y="1146479"/>
                  <a:pt x="3583994" y="1178165"/>
                  <a:pt x="3327386" y="1215660"/>
                </a:cubicBezTo>
                <a:cubicBezTo>
                  <a:pt x="3303001" y="1219357"/>
                  <a:pt x="3271070" y="1216188"/>
                  <a:pt x="3254813" y="1226749"/>
                </a:cubicBezTo>
                <a:cubicBezTo>
                  <a:pt x="3123605" y="1311774"/>
                  <a:pt x="2957563" y="1339765"/>
                  <a:pt x="2776427" y="1401552"/>
                </a:cubicBezTo>
                <a:cubicBezTo>
                  <a:pt x="2890798" y="1430598"/>
                  <a:pt x="2968012" y="1370921"/>
                  <a:pt x="3063226" y="1384124"/>
                </a:cubicBezTo>
                <a:cubicBezTo>
                  <a:pt x="2966272" y="1448024"/>
                  <a:pt x="2853641" y="1460171"/>
                  <a:pt x="2754945" y="1495025"/>
                </a:cubicBezTo>
                <a:cubicBezTo>
                  <a:pt x="2684117" y="1519846"/>
                  <a:pt x="2421119" y="1597477"/>
                  <a:pt x="2381061" y="1619658"/>
                </a:cubicBezTo>
                <a:cubicBezTo>
                  <a:pt x="2260302" y="1688311"/>
                  <a:pt x="2107033" y="1720525"/>
                  <a:pt x="2008336" y="1814527"/>
                </a:cubicBezTo>
                <a:cubicBezTo>
                  <a:pt x="1938668" y="1880540"/>
                  <a:pt x="1822554" y="1868393"/>
                  <a:pt x="1740695" y="1914337"/>
                </a:cubicBezTo>
                <a:cubicBezTo>
                  <a:pt x="1711667" y="1957642"/>
                  <a:pt x="1767982" y="1968733"/>
                  <a:pt x="1787720" y="1991970"/>
                </a:cubicBezTo>
                <a:cubicBezTo>
                  <a:pt x="1813846" y="2023126"/>
                  <a:pt x="1767401" y="2040555"/>
                  <a:pt x="1754048" y="2078049"/>
                </a:cubicBezTo>
                <a:cubicBezTo>
                  <a:pt x="1907898" y="2035802"/>
                  <a:pt x="2054781" y="2010981"/>
                  <a:pt x="2228951" y="1996721"/>
                </a:cubicBezTo>
                <a:cubicBezTo>
                  <a:pt x="2171475" y="2057452"/>
                  <a:pt x="2101807" y="2031048"/>
                  <a:pt x="2054781" y="2053228"/>
                </a:cubicBezTo>
                <a:cubicBezTo>
                  <a:pt x="2024011" y="2067487"/>
                  <a:pt x="1976984" y="2073824"/>
                  <a:pt x="1985693" y="2109207"/>
                </a:cubicBezTo>
                <a:cubicBezTo>
                  <a:pt x="1992660" y="2137196"/>
                  <a:pt x="2032140" y="2133500"/>
                  <a:pt x="2061168" y="2130859"/>
                </a:cubicBezTo>
                <a:cubicBezTo>
                  <a:pt x="2172636" y="2120825"/>
                  <a:pt x="2281202" y="2117656"/>
                  <a:pt x="2388026" y="2184726"/>
                </a:cubicBezTo>
                <a:cubicBezTo>
                  <a:pt x="2116321" y="2282425"/>
                  <a:pt x="1803977" y="2241233"/>
                  <a:pt x="1560719" y="2384876"/>
                </a:cubicBezTo>
                <a:cubicBezTo>
                  <a:pt x="1594973" y="2429237"/>
                  <a:pt x="1643739" y="2405472"/>
                  <a:pt x="1679734" y="2400191"/>
                </a:cubicBezTo>
                <a:cubicBezTo>
                  <a:pt x="1916026" y="2364279"/>
                  <a:pt x="2760170" y="2428180"/>
                  <a:pt x="2882089" y="2383292"/>
                </a:cubicBezTo>
                <a:cubicBezTo>
                  <a:pt x="2956983" y="2355830"/>
                  <a:pt x="3035941" y="2342628"/>
                  <a:pt x="3116638" y="2359528"/>
                </a:cubicBezTo>
                <a:cubicBezTo>
                  <a:pt x="3194434" y="2375898"/>
                  <a:pt x="3174696" y="2605622"/>
                  <a:pt x="2897765" y="2758243"/>
                </a:cubicBezTo>
                <a:cubicBezTo>
                  <a:pt x="2858286" y="2779895"/>
                  <a:pt x="3034779" y="2811053"/>
                  <a:pt x="2981367" y="2829008"/>
                </a:cubicBezTo>
                <a:cubicBezTo>
                  <a:pt x="2939566" y="2843267"/>
                  <a:pt x="2734626" y="2835346"/>
                  <a:pt x="2682955" y="2846436"/>
                </a:cubicBezTo>
                <a:cubicBezTo>
                  <a:pt x="2662635" y="2851188"/>
                  <a:pt x="2040267" y="3029159"/>
                  <a:pt x="2099485" y="3066653"/>
                </a:cubicBezTo>
                <a:cubicBezTo>
                  <a:pt x="2276558" y="3179139"/>
                  <a:pt x="2869897" y="3385098"/>
                  <a:pt x="1807460" y="3454808"/>
                </a:cubicBezTo>
                <a:cubicBezTo>
                  <a:pt x="1841132" y="3495472"/>
                  <a:pt x="1934024" y="3469596"/>
                  <a:pt x="1921251" y="3540889"/>
                </a:cubicBezTo>
                <a:cubicBezTo>
                  <a:pt x="1780173" y="3579440"/>
                  <a:pt x="1617035" y="3577328"/>
                  <a:pt x="1453313" y="3637002"/>
                </a:cubicBezTo>
                <a:cubicBezTo>
                  <a:pt x="1527047" y="3680307"/>
                  <a:pt x="1611808" y="3653902"/>
                  <a:pt x="1686122" y="3667634"/>
                </a:cubicBezTo>
                <a:cubicBezTo>
                  <a:pt x="1644320" y="3722027"/>
                  <a:pt x="1572330" y="3713578"/>
                  <a:pt x="1513692" y="3725196"/>
                </a:cubicBezTo>
                <a:cubicBezTo>
                  <a:pt x="1459700" y="3736286"/>
                  <a:pt x="1345329" y="3830816"/>
                  <a:pt x="1369711" y="3826063"/>
                </a:cubicBezTo>
                <a:cubicBezTo>
                  <a:pt x="1595553" y="3783815"/>
                  <a:pt x="1824877" y="3795434"/>
                  <a:pt x="2051298" y="3754242"/>
                </a:cubicBezTo>
                <a:cubicBezTo>
                  <a:pt x="2126192" y="3740511"/>
                  <a:pt x="2210955" y="3714106"/>
                  <a:pt x="2245207" y="3797018"/>
                </a:cubicBezTo>
                <a:cubicBezTo>
                  <a:pt x="2255659" y="3821310"/>
                  <a:pt x="2248109" y="3829232"/>
                  <a:pt x="2353192" y="3796489"/>
                </a:cubicBezTo>
                <a:cubicBezTo>
                  <a:pt x="2394414" y="3783815"/>
                  <a:pt x="2448988" y="3770085"/>
                  <a:pt x="2490207" y="3801242"/>
                </a:cubicBezTo>
                <a:cubicBezTo>
                  <a:pt x="2464082" y="3840321"/>
                  <a:pt x="2413572" y="3828703"/>
                  <a:pt x="2375835" y="3839794"/>
                </a:cubicBezTo>
                <a:cubicBezTo>
                  <a:pt x="2275978" y="3868311"/>
                  <a:pt x="2619094" y="3977100"/>
                  <a:pt x="2522138" y="4009841"/>
                </a:cubicBezTo>
                <a:cubicBezTo>
                  <a:pt x="2323584" y="4076912"/>
                  <a:pt x="2199343" y="4057372"/>
                  <a:pt x="1998466" y="4130778"/>
                </a:cubicBezTo>
                <a:cubicBezTo>
                  <a:pt x="2066973" y="4129192"/>
                  <a:pt x="2046072" y="4154543"/>
                  <a:pt x="2114580" y="4154543"/>
                </a:cubicBezTo>
                <a:cubicBezTo>
                  <a:pt x="2145350" y="4154543"/>
                  <a:pt x="2177862" y="4160878"/>
                  <a:pt x="2177862" y="4189925"/>
                </a:cubicBezTo>
                <a:cubicBezTo>
                  <a:pt x="2177862" y="4217385"/>
                  <a:pt x="1817330" y="4367895"/>
                  <a:pt x="1868419" y="4382153"/>
                </a:cubicBezTo>
                <a:cubicBezTo>
                  <a:pt x="2007755" y="4420704"/>
                  <a:pt x="2365385" y="4302410"/>
                  <a:pt x="2279460" y="4356805"/>
                </a:cubicBezTo>
                <a:cubicBezTo>
                  <a:pt x="2148834" y="4439716"/>
                  <a:pt x="2129094" y="4456088"/>
                  <a:pt x="2029817" y="4468235"/>
                </a:cubicBezTo>
                <a:cubicBezTo>
                  <a:pt x="1944474" y="4478796"/>
                  <a:pt x="1644320" y="4710633"/>
                  <a:pt x="1560137" y="4730172"/>
                </a:cubicBezTo>
                <a:cubicBezTo>
                  <a:pt x="1485825" y="4747072"/>
                  <a:pt x="1774947" y="4800410"/>
                  <a:pt x="1956664" y="4820477"/>
                </a:cubicBezTo>
                <a:cubicBezTo>
                  <a:pt x="2130256" y="4840017"/>
                  <a:pt x="3101544" y="4789319"/>
                  <a:pt x="3268168" y="4852692"/>
                </a:cubicBezTo>
                <a:cubicBezTo>
                  <a:pt x="3111993" y="4878041"/>
                  <a:pt x="2970336" y="4953030"/>
                  <a:pt x="2807197" y="4939300"/>
                </a:cubicBezTo>
                <a:cubicBezTo>
                  <a:pt x="2773524" y="4936660"/>
                  <a:pt x="2724756" y="4930323"/>
                  <a:pt x="2721272" y="4970458"/>
                </a:cubicBezTo>
                <a:cubicBezTo>
                  <a:pt x="2718369" y="5005313"/>
                  <a:pt x="2788038" y="4981548"/>
                  <a:pt x="2802552" y="5014291"/>
                </a:cubicBezTo>
                <a:cubicBezTo>
                  <a:pt x="2719531" y="5060235"/>
                  <a:pt x="2621415" y="5018515"/>
                  <a:pt x="2537812" y="5053898"/>
                </a:cubicBezTo>
                <a:cubicBezTo>
                  <a:pt x="2491948" y="5099314"/>
                  <a:pt x="2589483" y="5107236"/>
                  <a:pt x="2569744" y="5153182"/>
                </a:cubicBezTo>
                <a:cubicBezTo>
                  <a:pt x="2301522" y="5193845"/>
                  <a:pt x="2252174" y="5268836"/>
                  <a:pt x="1987436" y="5334320"/>
                </a:cubicBezTo>
                <a:cubicBezTo>
                  <a:pt x="1971179" y="5338545"/>
                  <a:pt x="1958407" y="5352274"/>
                  <a:pt x="1972921" y="5382376"/>
                </a:cubicBezTo>
                <a:cubicBezTo>
                  <a:pt x="2087874" y="5396107"/>
                  <a:pt x="2215599" y="5373399"/>
                  <a:pt x="2341001" y="5360725"/>
                </a:cubicBezTo>
                <a:cubicBezTo>
                  <a:pt x="2537812" y="5340129"/>
                  <a:pt x="2533748" y="5339072"/>
                  <a:pt x="2710822" y="5418816"/>
                </a:cubicBezTo>
                <a:cubicBezTo>
                  <a:pt x="2743914" y="5433602"/>
                  <a:pt x="2801390" y="5438355"/>
                  <a:pt x="2833903" y="5413007"/>
                </a:cubicBezTo>
                <a:cubicBezTo>
                  <a:pt x="2896604" y="5364422"/>
                  <a:pt x="2950016" y="5368646"/>
                  <a:pt x="3011556" y="5399276"/>
                </a:cubicBezTo>
                <a:cubicBezTo>
                  <a:pt x="3077160" y="5432547"/>
                  <a:pt x="3171793" y="5391882"/>
                  <a:pt x="3254233" y="5439412"/>
                </a:cubicBezTo>
                <a:cubicBezTo>
                  <a:pt x="3099802" y="5473739"/>
                  <a:pt x="2957563" y="5473739"/>
                  <a:pt x="2792101" y="5471625"/>
                </a:cubicBezTo>
                <a:cubicBezTo>
                  <a:pt x="2846095" y="5537639"/>
                  <a:pt x="2914601" y="5536582"/>
                  <a:pt x="2977303" y="5539751"/>
                </a:cubicBezTo>
                <a:cubicBezTo>
                  <a:pt x="3214174" y="5551898"/>
                  <a:pt x="3601411" y="5660686"/>
                  <a:pt x="3656566" y="5678642"/>
                </a:cubicBezTo>
                <a:cubicBezTo>
                  <a:pt x="4280675" y="5879847"/>
                  <a:pt x="4178497" y="5898332"/>
                  <a:pt x="4858340" y="5969625"/>
                </a:cubicBezTo>
                <a:cubicBezTo>
                  <a:pt x="5261253" y="6011873"/>
                  <a:pt x="4887368" y="6032469"/>
                  <a:pt x="5296668" y="6043559"/>
                </a:cubicBezTo>
                <a:cubicBezTo>
                  <a:pt x="5349500" y="6045143"/>
                  <a:pt x="5402911" y="6044087"/>
                  <a:pt x="5456323" y="6042502"/>
                </a:cubicBezTo>
                <a:cubicBezTo>
                  <a:pt x="5368077" y="6073134"/>
                  <a:pt x="5267058" y="6100066"/>
                  <a:pt x="5267058" y="6100066"/>
                </a:cubicBezTo>
                <a:cubicBezTo>
                  <a:pt x="5267058" y="6100066"/>
                  <a:pt x="5318728" y="6208854"/>
                  <a:pt x="7095266" y="6287541"/>
                </a:cubicBezTo>
                <a:cubicBezTo>
                  <a:pt x="7422124" y="6302329"/>
                  <a:pt x="9563254" y="6024548"/>
                  <a:pt x="9707235" y="5994446"/>
                </a:cubicBezTo>
                <a:cubicBezTo>
                  <a:pt x="9844249" y="5966984"/>
                  <a:pt x="10002164" y="5671247"/>
                  <a:pt x="10083442" y="5678642"/>
                </a:cubicBezTo>
                <a:cubicBezTo>
                  <a:pt x="10103183" y="5653293"/>
                  <a:pt x="10283158" y="5139979"/>
                  <a:pt x="10338892" y="4650957"/>
                </a:cubicBezTo>
                <a:cubicBezTo>
                  <a:pt x="10448618" y="4580718"/>
                  <a:pt x="10551960" y="4503088"/>
                  <a:pt x="10628013" y="4411198"/>
                </a:cubicBezTo>
                <a:cubicBezTo>
                  <a:pt x="10675040" y="4354692"/>
                  <a:pt x="10718003" y="4298185"/>
                  <a:pt x="10802766" y="4258050"/>
                </a:cubicBezTo>
                <a:cubicBezTo>
                  <a:pt x="10755739" y="4203128"/>
                  <a:pt x="10675040" y="4190453"/>
                  <a:pt x="10614662" y="4150318"/>
                </a:cubicBezTo>
                <a:cubicBezTo>
                  <a:pt x="10610017" y="4117046"/>
                  <a:pt x="10705811" y="4127081"/>
                  <a:pt x="10681427" y="4054203"/>
                </a:cubicBezTo>
                <a:cubicBezTo>
                  <a:pt x="10648335" y="3957032"/>
                  <a:pt x="10684328" y="3846131"/>
                  <a:pt x="10520029" y="3804411"/>
                </a:cubicBezTo>
                <a:cubicBezTo>
                  <a:pt x="10476485" y="3709881"/>
                  <a:pt x="10464294" y="3558845"/>
                  <a:pt x="10568798" y="3466426"/>
                </a:cubicBezTo>
                <a:cubicBezTo>
                  <a:pt x="10724388" y="3328592"/>
                  <a:pt x="10699424" y="3240927"/>
                  <a:pt x="10499709" y="3166465"/>
                </a:cubicBezTo>
                <a:cubicBezTo>
                  <a:pt x="10474164" y="3156958"/>
                  <a:pt x="10501452" y="2570768"/>
                  <a:pt x="10489840" y="2546475"/>
                </a:cubicBezTo>
                <a:cubicBezTo>
                  <a:pt x="10508418" y="2513205"/>
                  <a:pt x="10551960" y="2521126"/>
                  <a:pt x="10584471" y="2512148"/>
                </a:cubicBezTo>
                <a:cubicBezTo>
                  <a:pt x="10726711" y="2474125"/>
                  <a:pt x="10731357" y="2474125"/>
                  <a:pt x="10695942" y="2358471"/>
                </a:cubicBezTo>
                <a:cubicBezTo>
                  <a:pt x="10685490" y="2323616"/>
                  <a:pt x="10709874" y="2309357"/>
                  <a:pt x="10732516" y="2287706"/>
                </a:cubicBezTo>
                <a:cubicBezTo>
                  <a:pt x="10817280" y="2206905"/>
                  <a:pt x="10817860" y="2205850"/>
                  <a:pt x="10731357" y="2137725"/>
                </a:cubicBezTo>
                <a:cubicBezTo>
                  <a:pt x="10706391" y="2118185"/>
                  <a:pt x="10689555" y="2097061"/>
                  <a:pt x="10678525" y="2070656"/>
                </a:cubicBezTo>
                <a:cubicBezTo>
                  <a:pt x="10658203" y="2022599"/>
                  <a:pt x="10658784" y="1982463"/>
                  <a:pt x="10735999" y="1956587"/>
                </a:cubicBezTo>
                <a:cubicBezTo>
                  <a:pt x="10789993" y="1938104"/>
                  <a:pt x="10820762" y="1916978"/>
                  <a:pt x="10824246" y="1862584"/>
                </a:cubicBezTo>
                <a:cubicBezTo>
                  <a:pt x="10826570" y="1817166"/>
                  <a:pt x="10832955" y="1787594"/>
                  <a:pt x="10773156" y="1768054"/>
                </a:cubicBezTo>
                <a:cubicBezTo>
                  <a:pt x="10724969" y="1752211"/>
                  <a:pt x="10711036" y="1718412"/>
                  <a:pt x="10716261" y="1678278"/>
                </a:cubicBezTo>
                <a:cubicBezTo>
                  <a:pt x="10728452" y="1580050"/>
                  <a:pt x="10662849" y="1522487"/>
                  <a:pt x="10554864" y="1477599"/>
                </a:cubicBezTo>
                <a:cubicBezTo>
                  <a:pt x="10452101" y="1434822"/>
                  <a:pt x="10362116" y="1377259"/>
                  <a:pt x="10267483" y="1324977"/>
                </a:cubicBezTo>
                <a:cubicBezTo>
                  <a:pt x="10162399" y="1266887"/>
                  <a:pt x="10040481" y="1232031"/>
                  <a:pt x="9913337" y="1202458"/>
                </a:cubicBezTo>
                <a:cubicBezTo>
                  <a:pt x="9936561" y="1160210"/>
                  <a:pt x="10016678" y="1183974"/>
                  <a:pt x="10024805" y="1124827"/>
                </a:cubicBezTo>
                <a:cubicBezTo>
                  <a:pt x="9826251" y="1074658"/>
                  <a:pt x="9636408" y="999139"/>
                  <a:pt x="9411726" y="980655"/>
                </a:cubicBezTo>
                <a:cubicBezTo>
                  <a:pt x="9593444" y="990161"/>
                  <a:pt x="9758326" y="922036"/>
                  <a:pt x="9930753" y="901968"/>
                </a:cubicBezTo>
                <a:cubicBezTo>
                  <a:pt x="9947008" y="868698"/>
                  <a:pt x="9909273" y="877147"/>
                  <a:pt x="9894178" y="871339"/>
                </a:cubicBezTo>
                <a:cubicBezTo>
                  <a:pt x="9879083" y="865001"/>
                  <a:pt x="9860506" y="862889"/>
                  <a:pt x="9858182" y="839125"/>
                </a:cubicBezTo>
                <a:cubicBezTo>
                  <a:pt x="9941205" y="804798"/>
                  <a:pt x="10045126" y="827506"/>
                  <a:pt x="10131050" y="792652"/>
                </a:cubicBezTo>
                <a:cubicBezTo>
                  <a:pt x="10111891" y="741954"/>
                  <a:pt x="10037578" y="772583"/>
                  <a:pt x="10006808" y="731920"/>
                </a:cubicBezTo>
                <a:cubicBezTo>
                  <a:pt x="10086927" y="724526"/>
                  <a:pt x="10161239" y="721357"/>
                  <a:pt x="10233809" y="710268"/>
                </a:cubicBezTo>
                <a:cubicBezTo>
                  <a:pt x="10290705" y="701818"/>
                  <a:pt x="10306380" y="658513"/>
                  <a:pt x="10267483" y="628940"/>
                </a:cubicBezTo>
                <a:cubicBezTo>
                  <a:pt x="10232648" y="602536"/>
                  <a:pt x="10181559" y="600422"/>
                  <a:pt x="10136275" y="589333"/>
                </a:cubicBezTo>
                <a:cubicBezTo>
                  <a:pt x="9813479" y="512230"/>
                  <a:pt x="9474428" y="487409"/>
                  <a:pt x="9131312" y="480544"/>
                </a:cubicBezTo>
                <a:cubicBezTo>
                  <a:pt x="8580936" y="469453"/>
                  <a:pt x="8028817" y="469982"/>
                  <a:pt x="7479600" y="454667"/>
                </a:cubicBezTo>
                <a:cubicBezTo>
                  <a:pt x="7227489" y="447934"/>
                  <a:pt x="6976357" y="436744"/>
                  <a:pt x="6724001" y="434021"/>
                </a:cubicBezTo>
                <a:close/>
                <a:moveTo>
                  <a:pt x="0" y="0"/>
                </a:moveTo>
                <a:lnTo>
                  <a:pt x="12192000" y="0"/>
                </a:lnTo>
                <a:lnTo>
                  <a:pt x="12192000" y="6858000"/>
                </a:lnTo>
                <a:lnTo>
                  <a:pt x="0" y="6858000"/>
                </a:lnTo>
                <a:close/>
              </a:path>
            </a:pathLst>
          </a:custGeom>
          <a:solidFill>
            <a:schemeClr val="bg2">
              <a:alpha val="50000"/>
            </a:schemeClr>
          </a:solidFill>
          <a:ln w="32707" cap="flat">
            <a:noFill/>
            <a:prstDash val="solid"/>
            <a:miter/>
          </a:ln>
        </p:spPr>
        <p:txBody>
          <a:bodyPr wrap="square" rtlCol="0" anchor="ctr">
            <a:noAutofit/>
          </a:bodyPr>
          <a:lstStyle/>
          <a:p>
            <a:pPr algn="ctr"/>
            <a:endParaRPr lang="en-US"/>
          </a:p>
        </p:txBody>
      </p:sp>
      <p:pic>
        <p:nvPicPr>
          <p:cNvPr id="5" name="Picture 5" descr="Logo&#10;&#10;Description automatically generated">
            <a:extLst>
              <a:ext uri="{FF2B5EF4-FFF2-40B4-BE49-F238E27FC236}">
                <a16:creationId xmlns:a16="http://schemas.microsoft.com/office/drawing/2014/main" id="{1360F017-0494-5145-9962-EFBE15F9A7BB}"/>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734938" y="1639955"/>
            <a:ext cx="5791199" cy="33733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259439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iagram&#10;&#10;Description automatically generated with medium confidence">
            <a:extLst>
              <a:ext uri="{FF2B5EF4-FFF2-40B4-BE49-F238E27FC236}">
                <a16:creationId xmlns:a16="http://schemas.microsoft.com/office/drawing/2014/main" id="{06582085-A5A0-A745-8CA5-D9A2686F014E}"/>
              </a:ext>
            </a:extLst>
          </p:cNvPr>
          <p:cNvPicPr>
            <a:picLocks noChangeAspect="1"/>
          </p:cNvPicPr>
          <p:nvPr/>
        </p:nvPicPr>
        <p:blipFill>
          <a:blip r:embed="rId2"/>
          <a:stretch>
            <a:fillRect/>
          </a:stretch>
        </p:blipFill>
        <p:spPr>
          <a:xfrm>
            <a:off x="4930" y="0"/>
            <a:ext cx="12182140" cy="6858000"/>
          </a:xfrm>
          <a:prstGeom prst="rect">
            <a:avLst/>
          </a:prstGeom>
        </p:spPr>
      </p:pic>
      <p:sp>
        <p:nvSpPr>
          <p:cNvPr id="5" name="Content Placeholder 2">
            <a:extLst>
              <a:ext uri="{FF2B5EF4-FFF2-40B4-BE49-F238E27FC236}">
                <a16:creationId xmlns:a16="http://schemas.microsoft.com/office/drawing/2014/main" id="{D616F31A-236C-784D-A8E2-EC65CEFDAAC1}"/>
              </a:ext>
            </a:extLst>
          </p:cNvPr>
          <p:cNvSpPr txBox="1"/>
          <p:nvPr/>
        </p:nvSpPr>
        <p:spPr>
          <a:xfrm>
            <a:off x="5764759" y="2196036"/>
            <a:ext cx="5927806" cy="1687504"/>
          </a:xfrm>
          <a:prstGeom prst="rect">
            <a:avLst/>
          </a:prstGeom>
          <a:noFill/>
          <a:ln w="9528" cap="flat">
            <a:solidFill>
              <a:srgbClr val="000000"/>
            </a:solidFill>
            <a:prstDash val="solid"/>
            <a:miter/>
          </a:ln>
        </p:spPr>
        <p:txBody>
          <a:bodyPr>
            <a:normAutofit/>
          </a:bodyPr>
          <a:lstStyle/>
          <a:p>
            <a:pPr>
              <a:lnSpc>
                <a:spcPct val="80000"/>
              </a:lnSpc>
              <a:spcAft>
                <a:spcPts val="1415"/>
              </a:spcAft>
              <a:buSzPct val="100000"/>
              <a:defRPr sz="1800" b="0" i="0" u="none" strike="noStrike" kern="0" cap="none" spc="0" baseline="0">
                <a:solidFill>
                  <a:srgbClr val="000000"/>
                </a:solidFill>
                <a:uFillTx/>
              </a:defRPr>
            </a:pPr>
            <a:r>
              <a:rPr lang="en-US" sz="2800" b="1" dirty="0">
                <a:latin typeface="Baskerville" panose="02020502070401020303" pitchFamily="18" charset="0"/>
                <a:ea typeface="Baskerville" panose="02020502070401020303" pitchFamily="18" charset="0"/>
              </a:rPr>
              <a:t>• </a:t>
            </a:r>
            <a:r>
              <a:rPr lang="en-US" sz="2600" kern="0" dirty="0">
                <a:solidFill>
                  <a:srgbClr val="000000"/>
                </a:solidFill>
                <a:latin typeface="Bodoni 72 Oldstyle Book" pitchFamily="2" charset="0"/>
                <a:ea typeface="SimSun" pitchFamily="2"/>
              </a:rPr>
              <a:t>Hairspray for your tan!</a:t>
            </a:r>
          </a:p>
          <a:p>
            <a:pPr>
              <a:lnSpc>
                <a:spcPct val="80000"/>
              </a:lnSpc>
              <a:spcAft>
                <a:spcPts val="1415"/>
              </a:spcAft>
              <a:buSzPct val="100000"/>
              <a:defRPr sz="1800" b="0" i="0" u="none" strike="noStrike" kern="0" cap="none" spc="0" baseline="0">
                <a:solidFill>
                  <a:srgbClr val="000000"/>
                </a:solidFill>
                <a:uFillTx/>
              </a:defRPr>
            </a:pPr>
            <a:r>
              <a:rPr lang="en-US" sz="2800" b="1" dirty="0">
                <a:latin typeface="Baskerville" panose="02020502070401020303" pitchFamily="18" charset="0"/>
                <a:ea typeface="Baskerville" panose="02020502070401020303" pitchFamily="18" charset="0"/>
              </a:rPr>
              <a:t>• </a:t>
            </a:r>
            <a:r>
              <a:rPr lang="en-US" sz="2600" kern="0" dirty="0">
                <a:solidFill>
                  <a:srgbClr val="000000"/>
                </a:solidFill>
                <a:latin typeface="Bodoni 72 Oldstyle Book" pitchFamily="2" charset="0"/>
                <a:ea typeface="SimSun" pitchFamily="2"/>
              </a:rPr>
              <a:t>Lock in vitamins and nutrients</a:t>
            </a:r>
          </a:p>
          <a:p>
            <a:pPr>
              <a:lnSpc>
                <a:spcPct val="80000"/>
              </a:lnSpc>
              <a:spcAft>
                <a:spcPts val="1415"/>
              </a:spcAft>
              <a:buSzPct val="100000"/>
              <a:defRPr sz="1800" b="0" i="0" u="none" strike="noStrike" kern="0" cap="none" spc="0" baseline="0">
                <a:solidFill>
                  <a:srgbClr val="000000"/>
                </a:solidFill>
                <a:uFillTx/>
              </a:defRPr>
            </a:pPr>
            <a:r>
              <a:rPr lang="en-US" sz="2800" b="1" dirty="0">
                <a:latin typeface="Baskerville" panose="02020502070401020303" pitchFamily="18" charset="0"/>
                <a:ea typeface="Baskerville" panose="02020502070401020303" pitchFamily="18" charset="0"/>
              </a:rPr>
              <a:t>• </a:t>
            </a:r>
            <a:r>
              <a:rPr lang="en-US" sz="2600" kern="0" dirty="0">
                <a:solidFill>
                  <a:srgbClr val="000000"/>
                </a:solidFill>
                <a:latin typeface="Bodoni 72 Oldstyle Book" pitchFamily="2" charset="0"/>
                <a:ea typeface="SimSun" pitchFamily="2"/>
              </a:rPr>
              <a:t>Not recommended for double dip clients</a:t>
            </a:r>
          </a:p>
        </p:txBody>
      </p:sp>
      <p:sp>
        <p:nvSpPr>
          <p:cNvPr id="6" name="Content Placeholder 2">
            <a:extLst>
              <a:ext uri="{FF2B5EF4-FFF2-40B4-BE49-F238E27FC236}">
                <a16:creationId xmlns:a16="http://schemas.microsoft.com/office/drawing/2014/main" id="{2E245D04-163C-B641-B31D-5B950CE47767}"/>
              </a:ext>
            </a:extLst>
          </p:cNvPr>
          <p:cNvSpPr txBox="1"/>
          <p:nvPr/>
        </p:nvSpPr>
        <p:spPr>
          <a:xfrm>
            <a:off x="5764759" y="381232"/>
            <a:ext cx="5927806" cy="1687504"/>
          </a:xfrm>
          <a:prstGeom prst="rect">
            <a:avLst/>
          </a:prstGeom>
          <a:noFill/>
          <a:ln w="9528" cap="flat">
            <a:solidFill>
              <a:srgbClr val="000000"/>
            </a:solidFill>
            <a:prstDash val="solid"/>
            <a:miter/>
          </a:ln>
        </p:spPr>
        <p:txBody>
          <a:bodyPr anchor="ctr">
            <a:normAutofit/>
          </a:bodyPr>
          <a:lstStyle/>
          <a:p>
            <a:pPr>
              <a:lnSpc>
                <a:spcPct val="70000"/>
              </a:lnSpc>
              <a:spcAft>
                <a:spcPts val="815"/>
              </a:spcAft>
              <a:buSzPct val="100000"/>
              <a:defRPr sz="1800" b="0" i="0" u="none" strike="noStrike" kern="0" cap="none" spc="0" baseline="0">
                <a:solidFill>
                  <a:srgbClr val="000000"/>
                </a:solidFill>
                <a:uFillTx/>
              </a:defRPr>
            </a:pPr>
            <a:r>
              <a:rPr lang="en-US" sz="2800" b="1" dirty="0">
                <a:latin typeface="Baskerville" panose="02020502070401020303" pitchFamily="18" charset="0"/>
                <a:ea typeface="Baskerville" panose="02020502070401020303" pitchFamily="18" charset="0"/>
              </a:rPr>
              <a:t>• </a:t>
            </a:r>
            <a:r>
              <a:rPr lang="en-US" sz="2800" kern="0" dirty="0">
                <a:solidFill>
                  <a:srgbClr val="000000"/>
                </a:solidFill>
                <a:latin typeface="Bodoni 72 Oldstyle Book" pitchFamily="2" charset="0"/>
                <a:ea typeface="SimSun" pitchFamily="2"/>
              </a:rPr>
              <a:t>Breathable form of silicone</a:t>
            </a:r>
          </a:p>
          <a:p>
            <a:pPr>
              <a:lnSpc>
                <a:spcPct val="70000"/>
              </a:lnSpc>
              <a:spcAft>
                <a:spcPts val="815"/>
              </a:spcAft>
              <a:buSzPct val="100000"/>
              <a:defRPr sz="1800" b="0" i="0" u="none" strike="noStrike" kern="0" cap="none" spc="0" baseline="0">
                <a:solidFill>
                  <a:srgbClr val="000000"/>
                </a:solidFill>
                <a:uFillTx/>
              </a:defRPr>
            </a:pPr>
            <a:r>
              <a:rPr lang="en-US" sz="2800" b="1" dirty="0">
                <a:latin typeface="Baskerville" panose="02020502070401020303" pitchFamily="18" charset="0"/>
                <a:ea typeface="Baskerville" panose="02020502070401020303" pitchFamily="18" charset="0"/>
              </a:rPr>
              <a:t>• </a:t>
            </a:r>
            <a:r>
              <a:rPr lang="en-US" sz="2800" kern="0" dirty="0">
                <a:solidFill>
                  <a:srgbClr val="000000"/>
                </a:solidFill>
                <a:latin typeface="Bodoni 72 Oldstyle Book" pitchFamily="2" charset="0"/>
                <a:ea typeface="SimSun" pitchFamily="2"/>
              </a:rPr>
              <a:t>Spray tan friendly</a:t>
            </a:r>
          </a:p>
          <a:p>
            <a:pPr>
              <a:lnSpc>
                <a:spcPct val="70000"/>
              </a:lnSpc>
              <a:spcAft>
                <a:spcPts val="815"/>
              </a:spcAft>
              <a:buSzPct val="100000"/>
              <a:defRPr sz="1800" b="0" i="0" u="none" strike="noStrike" kern="0" cap="none" spc="0" baseline="0">
                <a:solidFill>
                  <a:srgbClr val="000000"/>
                </a:solidFill>
                <a:uFillTx/>
              </a:defRPr>
            </a:pPr>
            <a:r>
              <a:rPr lang="en-US" sz="2800" b="1" dirty="0">
                <a:latin typeface="Baskerville" panose="02020502070401020303" pitchFamily="18" charset="0"/>
                <a:ea typeface="Baskerville" panose="02020502070401020303" pitchFamily="18" charset="0"/>
              </a:rPr>
              <a:t>• </a:t>
            </a:r>
            <a:r>
              <a:rPr lang="en-US" sz="2800" kern="0" dirty="0">
                <a:solidFill>
                  <a:srgbClr val="000000"/>
                </a:solidFill>
                <a:latin typeface="Bodoni 72 Oldstyle Book" pitchFamily="2" charset="0"/>
                <a:ea typeface="SimSun" pitchFamily="2"/>
              </a:rPr>
              <a:t>Helps lock in DHA and results if you are double dipping</a:t>
            </a:r>
          </a:p>
        </p:txBody>
      </p:sp>
      <p:sp>
        <p:nvSpPr>
          <p:cNvPr id="7" name="Content Placeholder 2">
            <a:extLst>
              <a:ext uri="{FF2B5EF4-FFF2-40B4-BE49-F238E27FC236}">
                <a16:creationId xmlns:a16="http://schemas.microsoft.com/office/drawing/2014/main" id="{BB198086-1A55-2D4A-842C-92D7A72F79FB}"/>
              </a:ext>
            </a:extLst>
          </p:cNvPr>
          <p:cNvSpPr txBox="1"/>
          <p:nvPr/>
        </p:nvSpPr>
        <p:spPr>
          <a:xfrm>
            <a:off x="5764758" y="4010840"/>
            <a:ext cx="5927807" cy="1687504"/>
          </a:xfrm>
          <a:prstGeom prst="rect">
            <a:avLst/>
          </a:prstGeom>
          <a:noFill/>
          <a:ln w="9528" cap="flat">
            <a:solidFill>
              <a:srgbClr val="000000"/>
            </a:solidFill>
            <a:prstDash val="solid"/>
            <a:miter/>
          </a:ln>
        </p:spPr>
        <p:txBody>
          <a:bodyPr anchor="ctr">
            <a:normAutofit lnSpcReduction="10000"/>
          </a:bodyPr>
          <a:lstStyle/>
          <a:p>
            <a:pPr>
              <a:spcAft>
                <a:spcPts val="215"/>
              </a:spcAft>
              <a:buSzPct val="100000"/>
              <a:defRPr sz="1500" b="0" i="0" u="none" strike="noStrike" kern="0" cap="none" spc="0" baseline="0">
                <a:solidFill>
                  <a:srgbClr val="000000"/>
                </a:solidFill>
                <a:uFillTx/>
              </a:defRPr>
            </a:pPr>
            <a:r>
              <a:rPr lang="en-US" sz="2600" b="1" dirty="0">
                <a:latin typeface="Baskerville" panose="02020502070401020303" pitchFamily="18" charset="0"/>
                <a:ea typeface="Baskerville" panose="02020502070401020303" pitchFamily="18" charset="0"/>
              </a:rPr>
              <a:t>• </a:t>
            </a:r>
            <a:r>
              <a:rPr lang="en-US" sz="2600" kern="0" dirty="0">
                <a:solidFill>
                  <a:srgbClr val="000000"/>
                </a:solidFill>
                <a:latin typeface="Bodoni 72 Oldstyle Book" pitchFamily="2" charset="0"/>
                <a:ea typeface="SimSun" pitchFamily="2"/>
              </a:rPr>
              <a:t>Using for many years</a:t>
            </a:r>
          </a:p>
          <a:p>
            <a:pPr>
              <a:spcAft>
                <a:spcPts val="215"/>
              </a:spcAft>
              <a:buSzPct val="100000"/>
              <a:defRPr sz="1500" b="0" i="0" u="none" strike="noStrike" kern="0" cap="none" spc="0" baseline="0">
                <a:solidFill>
                  <a:srgbClr val="000000"/>
                </a:solidFill>
                <a:uFillTx/>
              </a:defRPr>
            </a:pPr>
            <a:r>
              <a:rPr lang="en-US" sz="2600" b="1" dirty="0">
                <a:latin typeface="Baskerville" panose="02020502070401020303" pitchFamily="18" charset="0"/>
                <a:ea typeface="Baskerville" panose="02020502070401020303" pitchFamily="18" charset="0"/>
              </a:rPr>
              <a:t>• </a:t>
            </a:r>
            <a:r>
              <a:rPr lang="en-US" sz="2600" kern="0" dirty="0">
                <a:solidFill>
                  <a:srgbClr val="000000"/>
                </a:solidFill>
                <a:latin typeface="Bodoni 72 Oldstyle Book" pitchFamily="2" charset="0"/>
                <a:ea typeface="SimSun" pitchFamily="2"/>
              </a:rPr>
              <a:t>Thicker, body butter feeling and more hydrating for dry skin clients</a:t>
            </a:r>
          </a:p>
          <a:p>
            <a:pPr>
              <a:spcAft>
                <a:spcPts val="215"/>
              </a:spcAft>
              <a:buSzPct val="100000"/>
              <a:defRPr sz="1500" b="0" i="0" u="none" strike="noStrike" kern="0" cap="none" spc="0" baseline="0">
                <a:solidFill>
                  <a:srgbClr val="000000"/>
                </a:solidFill>
                <a:uFillTx/>
              </a:defRPr>
            </a:pPr>
            <a:r>
              <a:rPr lang="en-US" sz="2600" b="1" dirty="0">
                <a:latin typeface="Baskerville" panose="02020502070401020303" pitchFamily="18" charset="0"/>
                <a:ea typeface="Baskerville" panose="02020502070401020303" pitchFamily="18" charset="0"/>
              </a:rPr>
              <a:t>• </a:t>
            </a:r>
            <a:r>
              <a:rPr lang="en-US" sz="2600" kern="0" dirty="0">
                <a:solidFill>
                  <a:srgbClr val="000000"/>
                </a:solidFill>
                <a:latin typeface="Bodoni 72 Oldstyle Book" pitchFamily="2" charset="0"/>
                <a:ea typeface="SimSun" pitchFamily="2"/>
              </a:rPr>
              <a:t>Not labeled a certain base = Tapioca Starch</a:t>
            </a:r>
          </a:p>
        </p:txBody>
      </p:sp>
      <p:sp>
        <p:nvSpPr>
          <p:cNvPr id="8" name="Content Placeholder 2">
            <a:extLst>
              <a:ext uri="{FF2B5EF4-FFF2-40B4-BE49-F238E27FC236}">
                <a16:creationId xmlns:a16="http://schemas.microsoft.com/office/drawing/2014/main" id="{AA778BA7-C727-7D41-B71D-5D6A1A85C2D7}"/>
              </a:ext>
            </a:extLst>
          </p:cNvPr>
          <p:cNvSpPr txBox="1"/>
          <p:nvPr/>
        </p:nvSpPr>
        <p:spPr>
          <a:xfrm>
            <a:off x="499435" y="737630"/>
            <a:ext cx="5041073" cy="974708"/>
          </a:xfrm>
          <a:prstGeom prst="rect">
            <a:avLst/>
          </a:prstGeom>
          <a:noFill/>
          <a:ln w="9528" cap="flat">
            <a:solidFill>
              <a:srgbClr val="000000"/>
            </a:solidFill>
            <a:prstDash val="solid"/>
            <a:miter/>
          </a:ln>
        </p:spPr>
        <p:txBody>
          <a:bodyPr anchor="ctr">
            <a:normAutofit fontScale="92500" lnSpcReduction="20000"/>
          </a:bodyPr>
          <a:lstStyle/>
          <a:p>
            <a:pPr algn="ctr" eaLnBrk="1" fontAlgn="auto" hangingPunct="1">
              <a:lnSpc>
                <a:spcPct val="110000"/>
              </a:lnSpc>
              <a:spcBef>
                <a:spcPts val="0"/>
              </a:spcBef>
              <a:spcAft>
                <a:spcPts val="1415"/>
              </a:spcAft>
              <a:buSzPct val="100000"/>
              <a:defRPr sz="1700" b="0" i="0" u="none" strike="noStrike" kern="0" cap="none" spc="0" baseline="0">
                <a:solidFill>
                  <a:srgbClr val="000000"/>
                </a:solidFill>
                <a:uFillTx/>
              </a:defRPr>
            </a:pPr>
            <a:r>
              <a:rPr lang="en-US" sz="3600" kern="0" dirty="0">
                <a:solidFill>
                  <a:srgbClr val="FF40FF"/>
                </a:solidFill>
                <a:latin typeface="Bodoni 72 Oldstyle Book" pitchFamily="2" charset="0"/>
                <a:ea typeface="SimSun" pitchFamily="2"/>
              </a:rPr>
              <a:t>C5 TECHNOLOGY</a:t>
            </a:r>
          </a:p>
          <a:p>
            <a:pPr algn="ctr" eaLnBrk="1" fontAlgn="auto" hangingPunct="1">
              <a:lnSpc>
                <a:spcPct val="110000"/>
              </a:lnSpc>
              <a:spcBef>
                <a:spcPts val="0"/>
              </a:spcBef>
              <a:spcAft>
                <a:spcPts val="1415"/>
              </a:spcAft>
              <a:buSzPct val="100000"/>
              <a:defRPr sz="1700" b="0" i="0" u="none" strike="noStrike" kern="0" cap="none" spc="0" baseline="0">
                <a:solidFill>
                  <a:srgbClr val="000000"/>
                </a:solidFill>
                <a:uFillTx/>
              </a:defRPr>
            </a:pPr>
            <a:r>
              <a:rPr lang="en-US" kern="0" dirty="0">
                <a:solidFill>
                  <a:srgbClr val="000000"/>
                </a:solidFill>
                <a:latin typeface="Bodoni 72 Oldstyle Book" pitchFamily="2" charset="0"/>
                <a:ea typeface="SimSun" pitchFamily="2"/>
              </a:rPr>
              <a:t>DC CLASSIC COLLECTION</a:t>
            </a:r>
          </a:p>
        </p:txBody>
      </p:sp>
      <p:sp>
        <p:nvSpPr>
          <p:cNvPr id="9" name="Content Placeholder 2">
            <a:extLst>
              <a:ext uri="{FF2B5EF4-FFF2-40B4-BE49-F238E27FC236}">
                <a16:creationId xmlns:a16="http://schemas.microsoft.com/office/drawing/2014/main" id="{EF80BA6E-E35B-A84E-9F89-ACA53D29D066}"/>
              </a:ext>
            </a:extLst>
          </p:cNvPr>
          <p:cNvSpPr txBox="1"/>
          <p:nvPr/>
        </p:nvSpPr>
        <p:spPr>
          <a:xfrm>
            <a:off x="499433" y="2506788"/>
            <a:ext cx="5041073" cy="1065999"/>
          </a:xfrm>
          <a:prstGeom prst="rect">
            <a:avLst/>
          </a:prstGeom>
          <a:noFill/>
          <a:ln w="9528" cap="flat">
            <a:solidFill>
              <a:srgbClr val="000000"/>
            </a:solidFill>
            <a:prstDash val="solid"/>
            <a:miter/>
          </a:ln>
        </p:spPr>
        <p:txBody>
          <a:bodyPr anchor="ctr">
            <a:normAutofit fontScale="77500" lnSpcReduction="20000"/>
          </a:bodyPr>
          <a:lstStyle/>
          <a:p>
            <a:pPr algn="ctr" eaLnBrk="1" fontAlgn="auto" hangingPunct="1">
              <a:lnSpc>
                <a:spcPct val="110000"/>
              </a:lnSpc>
              <a:spcBef>
                <a:spcPts val="0"/>
              </a:spcBef>
              <a:spcAft>
                <a:spcPts val="1415"/>
              </a:spcAft>
              <a:buSzPct val="100000"/>
              <a:defRPr sz="1700" b="0" i="0" u="none" strike="noStrike" kern="0" cap="none" spc="0" baseline="0">
                <a:solidFill>
                  <a:srgbClr val="000000"/>
                </a:solidFill>
                <a:uFillTx/>
              </a:defRPr>
            </a:pPr>
            <a:r>
              <a:rPr lang="en-US" sz="4000" kern="0" dirty="0">
                <a:solidFill>
                  <a:srgbClr val="FF40FF"/>
                </a:solidFill>
                <a:latin typeface="Bodoni 72 Oldstyle Book" pitchFamily="2" charset="0"/>
                <a:ea typeface="SimSun" pitchFamily="2"/>
              </a:rPr>
              <a:t>SILICONE</a:t>
            </a:r>
            <a:endParaRPr lang="en-US" sz="3600" kern="0" dirty="0">
              <a:solidFill>
                <a:srgbClr val="FF40FF"/>
              </a:solidFill>
              <a:latin typeface="Bodoni 72 Oldstyle Book" pitchFamily="2" charset="0"/>
              <a:ea typeface="SimSun" pitchFamily="2"/>
            </a:endParaRPr>
          </a:p>
          <a:p>
            <a:pPr algn="ctr" eaLnBrk="1" fontAlgn="auto" hangingPunct="1">
              <a:lnSpc>
                <a:spcPct val="110000"/>
              </a:lnSpc>
              <a:spcBef>
                <a:spcPts val="0"/>
              </a:spcBef>
              <a:spcAft>
                <a:spcPts val="1415"/>
              </a:spcAft>
              <a:buSzPct val="100000"/>
              <a:defRPr sz="1700" b="0" i="0" u="none" strike="noStrike" kern="0" cap="none" spc="0" baseline="0">
                <a:solidFill>
                  <a:srgbClr val="000000"/>
                </a:solidFill>
                <a:uFillTx/>
              </a:defRPr>
            </a:pPr>
            <a:r>
              <a:rPr lang="en-US" kern="0" dirty="0">
                <a:solidFill>
                  <a:srgbClr val="000000"/>
                </a:solidFill>
                <a:latin typeface="Bodoni 72 Oldstyle Book" pitchFamily="2" charset="0"/>
                <a:ea typeface="SimSun" pitchFamily="2"/>
              </a:rPr>
              <a:t>DC CLASSIC COLLECTION, EH EXCLUSIVE COLLECTION, FACE &amp; BODY COLLECTION</a:t>
            </a:r>
          </a:p>
        </p:txBody>
      </p:sp>
      <p:sp>
        <p:nvSpPr>
          <p:cNvPr id="10" name="Content Placeholder 2">
            <a:extLst>
              <a:ext uri="{FF2B5EF4-FFF2-40B4-BE49-F238E27FC236}">
                <a16:creationId xmlns:a16="http://schemas.microsoft.com/office/drawing/2014/main" id="{5750AAC8-0024-5C4B-92FB-15E25B50E041}"/>
              </a:ext>
            </a:extLst>
          </p:cNvPr>
          <p:cNvSpPr txBox="1"/>
          <p:nvPr/>
        </p:nvSpPr>
        <p:spPr>
          <a:xfrm>
            <a:off x="499434" y="4367237"/>
            <a:ext cx="5041073" cy="1065999"/>
          </a:xfrm>
          <a:prstGeom prst="rect">
            <a:avLst/>
          </a:prstGeom>
          <a:noFill/>
          <a:ln w="9528" cap="flat">
            <a:solidFill>
              <a:srgbClr val="000000"/>
            </a:solidFill>
            <a:prstDash val="solid"/>
            <a:miter/>
          </a:ln>
        </p:spPr>
        <p:txBody>
          <a:bodyPr anchor="ctr">
            <a:normAutofit fontScale="47500" lnSpcReduction="20000"/>
          </a:bodyPr>
          <a:lstStyle/>
          <a:p>
            <a:pPr algn="ctr" eaLnBrk="1" fontAlgn="auto" hangingPunct="1">
              <a:lnSpc>
                <a:spcPct val="110000"/>
              </a:lnSpc>
              <a:spcBef>
                <a:spcPts val="0"/>
              </a:spcBef>
              <a:spcAft>
                <a:spcPts val="1415"/>
              </a:spcAft>
              <a:buSzPct val="100000"/>
              <a:defRPr sz="1700" b="0" i="0" u="none" strike="noStrike" kern="0" cap="none" spc="0" baseline="0">
                <a:solidFill>
                  <a:srgbClr val="000000"/>
                </a:solidFill>
                <a:uFillTx/>
              </a:defRPr>
            </a:pPr>
            <a:r>
              <a:rPr lang="en-US" sz="6700" kern="0" dirty="0">
                <a:solidFill>
                  <a:srgbClr val="FF40FF"/>
                </a:solidFill>
                <a:latin typeface="Bodoni 72 Oldstyle Book" pitchFamily="2" charset="0"/>
                <a:ea typeface="SimSun" pitchFamily="2"/>
              </a:rPr>
              <a:t>TAPIOCA STARCH</a:t>
            </a:r>
          </a:p>
          <a:p>
            <a:pPr algn="ctr" eaLnBrk="1" fontAlgn="auto" hangingPunct="1">
              <a:lnSpc>
                <a:spcPct val="110000"/>
              </a:lnSpc>
              <a:spcBef>
                <a:spcPts val="0"/>
              </a:spcBef>
              <a:spcAft>
                <a:spcPts val="1415"/>
              </a:spcAft>
              <a:buSzPct val="100000"/>
              <a:defRPr sz="1700" b="0" i="0" u="none" strike="noStrike" kern="0" cap="none" spc="0" baseline="0">
                <a:solidFill>
                  <a:srgbClr val="000000"/>
                </a:solidFill>
                <a:uFillTx/>
              </a:defRPr>
            </a:pPr>
            <a:r>
              <a:rPr lang="en-US" sz="2200" kern="0" dirty="0">
                <a:solidFill>
                  <a:srgbClr val="000000"/>
                </a:solidFill>
                <a:latin typeface="Bodoni 72 Oldstyle Book" pitchFamily="2" charset="0"/>
                <a:ea typeface="SimSun" pitchFamily="2"/>
              </a:rPr>
              <a:t>DC CLASSIC COLLECTION, SOHO COLLECTIOHN, GLAMOUR COLLECTION, INTENSITY COLLECTIOHN, HIM COLLECTION, EH/TANOVATIONS</a:t>
            </a:r>
          </a:p>
        </p:txBody>
      </p:sp>
    </p:spTree>
    <p:extLst>
      <p:ext uri="{BB962C8B-B14F-4D97-AF65-F5344CB8AC3E}">
        <p14:creationId xmlns:p14="http://schemas.microsoft.com/office/powerpoint/2010/main" val="8267522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iagram&#10;&#10;Description automatically generated with medium confidence">
            <a:extLst>
              <a:ext uri="{FF2B5EF4-FFF2-40B4-BE49-F238E27FC236}">
                <a16:creationId xmlns:a16="http://schemas.microsoft.com/office/drawing/2014/main" id="{06582085-A5A0-A745-8CA5-D9A2686F014E}"/>
              </a:ext>
            </a:extLst>
          </p:cNvPr>
          <p:cNvPicPr>
            <a:picLocks noChangeAspect="1"/>
          </p:cNvPicPr>
          <p:nvPr/>
        </p:nvPicPr>
        <p:blipFill>
          <a:blip r:embed="rId2"/>
          <a:stretch>
            <a:fillRect/>
          </a:stretch>
        </p:blipFill>
        <p:spPr>
          <a:xfrm>
            <a:off x="4930" y="0"/>
            <a:ext cx="12182140" cy="6858000"/>
          </a:xfrm>
          <a:prstGeom prst="rect">
            <a:avLst/>
          </a:prstGeom>
        </p:spPr>
      </p:pic>
      <p:sp>
        <p:nvSpPr>
          <p:cNvPr id="5" name="Content Placeholder 2">
            <a:extLst>
              <a:ext uri="{FF2B5EF4-FFF2-40B4-BE49-F238E27FC236}">
                <a16:creationId xmlns:a16="http://schemas.microsoft.com/office/drawing/2014/main" id="{AA73B9CB-EDB9-2B4D-A151-588556FCFF8D}"/>
              </a:ext>
            </a:extLst>
          </p:cNvPr>
          <p:cNvSpPr txBox="1"/>
          <p:nvPr/>
        </p:nvSpPr>
        <p:spPr>
          <a:xfrm>
            <a:off x="5943455" y="560793"/>
            <a:ext cx="5794889" cy="2491677"/>
          </a:xfrm>
          <a:prstGeom prst="rect">
            <a:avLst/>
          </a:prstGeom>
          <a:noFill/>
          <a:ln w="9528" cap="flat">
            <a:solidFill>
              <a:srgbClr val="000000"/>
            </a:solidFill>
            <a:prstDash val="solid"/>
            <a:miter/>
          </a:ln>
        </p:spPr>
        <p:txBody>
          <a:bodyPr anchor="ctr">
            <a:normAutofit fontScale="92500" lnSpcReduction="20000"/>
          </a:bodyPr>
          <a:lstStyle/>
          <a:p>
            <a:pPr>
              <a:spcAft>
                <a:spcPts val="1415"/>
              </a:spcAft>
              <a:buSzPct val="100000"/>
              <a:defRPr sz="1700" b="0" i="0" u="none" strike="noStrike" kern="0" cap="none" spc="0" baseline="0">
                <a:solidFill>
                  <a:srgbClr val="000000"/>
                </a:solidFill>
                <a:uFillTx/>
              </a:defRPr>
            </a:pPr>
            <a:r>
              <a:rPr lang="en-US" sz="2800" b="1" dirty="0">
                <a:latin typeface="Baskerville" panose="02020502070401020303" pitchFamily="18" charset="0"/>
                <a:ea typeface="Baskerville" panose="02020502070401020303" pitchFamily="18" charset="0"/>
              </a:rPr>
              <a:t>• </a:t>
            </a:r>
            <a:r>
              <a:rPr lang="en-US" sz="2800" kern="0" dirty="0">
                <a:solidFill>
                  <a:srgbClr val="000000"/>
                </a:solidFill>
                <a:latin typeface="Bodoni 72 Oldstyle Book" pitchFamily="2" charset="0"/>
                <a:ea typeface="SimSun" pitchFamily="2"/>
              </a:rPr>
              <a:t>Not found in anything below $50 price range</a:t>
            </a:r>
          </a:p>
          <a:p>
            <a:pPr>
              <a:lnSpc>
                <a:spcPct val="60000"/>
              </a:lnSpc>
              <a:spcAft>
                <a:spcPts val="1415"/>
              </a:spcAft>
              <a:buSzPct val="100000"/>
              <a:defRPr sz="1700" b="0" i="0" u="none" strike="noStrike" kern="0" cap="none" spc="0" baseline="0">
                <a:solidFill>
                  <a:srgbClr val="000000"/>
                </a:solidFill>
                <a:uFillTx/>
              </a:defRPr>
            </a:pPr>
            <a:r>
              <a:rPr lang="en-US" sz="2800" b="1" dirty="0">
                <a:latin typeface="Baskerville" panose="02020502070401020303" pitchFamily="18" charset="0"/>
                <a:ea typeface="Baskerville" panose="02020502070401020303" pitchFamily="18" charset="0"/>
              </a:rPr>
              <a:t>• </a:t>
            </a:r>
            <a:r>
              <a:rPr lang="en-US" sz="2800" kern="0" dirty="0">
                <a:solidFill>
                  <a:srgbClr val="000000"/>
                </a:solidFill>
                <a:latin typeface="Bodoni 72 Oldstyle Book" pitchFamily="2" charset="0"/>
                <a:ea typeface="SimSun" pitchFamily="2"/>
              </a:rPr>
              <a:t>Mixes foundation and moisturizer</a:t>
            </a:r>
          </a:p>
          <a:p>
            <a:pPr>
              <a:lnSpc>
                <a:spcPct val="60000"/>
              </a:lnSpc>
              <a:spcAft>
                <a:spcPts val="1415"/>
              </a:spcAft>
              <a:buSzPct val="100000"/>
              <a:defRPr sz="1700" b="0" i="0" u="none" strike="noStrike" kern="0" cap="none" spc="0" baseline="0">
                <a:solidFill>
                  <a:srgbClr val="000000"/>
                </a:solidFill>
                <a:uFillTx/>
              </a:defRPr>
            </a:pPr>
            <a:r>
              <a:rPr lang="en-US" sz="2800" b="1" dirty="0">
                <a:latin typeface="Baskerville" panose="02020502070401020303" pitchFamily="18" charset="0"/>
                <a:ea typeface="Baskerville" panose="02020502070401020303" pitchFamily="18" charset="0"/>
              </a:rPr>
              <a:t>• </a:t>
            </a:r>
            <a:r>
              <a:rPr lang="en-US" sz="2800" kern="0" dirty="0">
                <a:solidFill>
                  <a:srgbClr val="000000"/>
                </a:solidFill>
                <a:latin typeface="Bodoni 72 Oldstyle Book" pitchFamily="2" charset="0"/>
                <a:ea typeface="SimSun" pitchFamily="2"/>
              </a:rPr>
              <a:t>Created for tanners on the go</a:t>
            </a:r>
          </a:p>
          <a:p>
            <a:pPr>
              <a:lnSpc>
                <a:spcPct val="60000"/>
              </a:lnSpc>
              <a:spcAft>
                <a:spcPts val="1415"/>
              </a:spcAft>
              <a:buSzPct val="100000"/>
              <a:defRPr sz="1700" b="0" i="0" u="none" strike="noStrike" kern="0" cap="none" spc="0" baseline="0">
                <a:solidFill>
                  <a:srgbClr val="000000"/>
                </a:solidFill>
                <a:uFillTx/>
              </a:defRPr>
            </a:pPr>
            <a:r>
              <a:rPr lang="en-US" sz="2800" b="1" dirty="0">
                <a:latin typeface="Baskerville" panose="02020502070401020303" pitchFamily="18" charset="0"/>
                <a:ea typeface="Baskerville" panose="02020502070401020303" pitchFamily="18" charset="0"/>
              </a:rPr>
              <a:t>• </a:t>
            </a:r>
            <a:r>
              <a:rPr lang="en-US" sz="2800" kern="0" dirty="0">
                <a:solidFill>
                  <a:srgbClr val="000000"/>
                </a:solidFill>
                <a:latin typeface="Bodoni 72 Oldstyle Book" pitchFamily="2" charset="0"/>
                <a:ea typeface="SimSun" pitchFamily="2"/>
              </a:rPr>
              <a:t>Helps shrink pore size and uneven skin tone</a:t>
            </a:r>
          </a:p>
          <a:p>
            <a:pPr>
              <a:lnSpc>
                <a:spcPct val="60000"/>
              </a:lnSpc>
              <a:spcAft>
                <a:spcPts val="1415"/>
              </a:spcAft>
              <a:buSzPct val="100000"/>
              <a:defRPr sz="1700" b="0" i="0" u="none" strike="noStrike" kern="0" cap="none" spc="0" baseline="0">
                <a:solidFill>
                  <a:srgbClr val="000000"/>
                </a:solidFill>
                <a:uFillTx/>
              </a:defRPr>
            </a:pPr>
            <a:r>
              <a:rPr lang="en-US" sz="2800" b="1" dirty="0">
                <a:latin typeface="Baskerville" panose="02020502070401020303" pitchFamily="18" charset="0"/>
                <a:ea typeface="Baskerville" panose="02020502070401020303" pitchFamily="18" charset="0"/>
              </a:rPr>
              <a:t>• </a:t>
            </a:r>
            <a:r>
              <a:rPr lang="en-US" sz="2800" kern="0" dirty="0">
                <a:solidFill>
                  <a:srgbClr val="000000"/>
                </a:solidFill>
                <a:latin typeface="Bodoni 72 Oldstyle Book" pitchFamily="2" charset="0"/>
                <a:ea typeface="SimSun" pitchFamily="2"/>
              </a:rPr>
              <a:t>Matte and airbrush looking finish</a:t>
            </a:r>
          </a:p>
        </p:txBody>
      </p:sp>
      <p:sp>
        <p:nvSpPr>
          <p:cNvPr id="6" name="Content Placeholder 2">
            <a:extLst>
              <a:ext uri="{FF2B5EF4-FFF2-40B4-BE49-F238E27FC236}">
                <a16:creationId xmlns:a16="http://schemas.microsoft.com/office/drawing/2014/main" id="{2C230FE0-ABFF-A448-9992-33FC72C0FA78}"/>
              </a:ext>
            </a:extLst>
          </p:cNvPr>
          <p:cNvSpPr txBox="1"/>
          <p:nvPr/>
        </p:nvSpPr>
        <p:spPr>
          <a:xfrm>
            <a:off x="5943455" y="3231393"/>
            <a:ext cx="5601512" cy="1978559"/>
          </a:xfrm>
          <a:prstGeom prst="rect">
            <a:avLst/>
          </a:prstGeom>
          <a:noFill/>
          <a:ln w="9528" cap="flat">
            <a:solidFill>
              <a:srgbClr val="000000"/>
            </a:solidFill>
            <a:prstDash val="solid"/>
            <a:miter/>
          </a:ln>
        </p:spPr>
        <p:txBody>
          <a:bodyPr anchor="ctr">
            <a:normAutofit/>
          </a:bodyPr>
          <a:lstStyle/>
          <a:p>
            <a:pPr>
              <a:lnSpc>
                <a:spcPct val="70000"/>
              </a:lnSpc>
              <a:spcAft>
                <a:spcPts val="1415"/>
              </a:spcAft>
              <a:buSzPct val="100000"/>
              <a:defRPr sz="1700" b="0" i="0" u="none" strike="noStrike" kern="0" cap="none" spc="0" baseline="0">
                <a:solidFill>
                  <a:srgbClr val="000000"/>
                </a:solidFill>
                <a:uFillTx/>
              </a:defRPr>
            </a:pPr>
            <a:r>
              <a:rPr lang="en-US" sz="2400" b="1" dirty="0">
                <a:latin typeface="Baskerville" panose="02020502070401020303" pitchFamily="18" charset="0"/>
                <a:ea typeface="Baskerville" panose="02020502070401020303" pitchFamily="18" charset="0"/>
              </a:rPr>
              <a:t>• </a:t>
            </a:r>
            <a:r>
              <a:rPr lang="en-US" sz="2400" kern="0" dirty="0">
                <a:solidFill>
                  <a:srgbClr val="000000"/>
                </a:solidFill>
                <a:latin typeface="Bodoni 72 Oldstyle Book" pitchFamily="2" charset="0"/>
                <a:ea typeface="SimSun" pitchFamily="2"/>
              </a:rPr>
              <a:t>Provides a clear complexion</a:t>
            </a:r>
          </a:p>
          <a:p>
            <a:pPr>
              <a:lnSpc>
                <a:spcPct val="70000"/>
              </a:lnSpc>
              <a:spcAft>
                <a:spcPts val="1415"/>
              </a:spcAft>
              <a:buSzPct val="100000"/>
              <a:defRPr sz="1700" b="0" i="0" u="none" strike="noStrike" kern="0" cap="none" spc="0" baseline="0">
                <a:solidFill>
                  <a:srgbClr val="000000"/>
                </a:solidFill>
                <a:uFillTx/>
              </a:defRPr>
            </a:pPr>
            <a:r>
              <a:rPr lang="en-US" sz="2400" b="1" dirty="0">
                <a:latin typeface="Baskerville" panose="02020502070401020303" pitchFamily="18" charset="0"/>
                <a:ea typeface="Baskerville" panose="02020502070401020303" pitchFamily="18" charset="0"/>
              </a:rPr>
              <a:t>• </a:t>
            </a:r>
            <a:r>
              <a:rPr lang="en-US" sz="2400" kern="0" dirty="0">
                <a:solidFill>
                  <a:srgbClr val="000000"/>
                </a:solidFill>
                <a:latin typeface="Bodoni 72 Oldstyle Book" pitchFamily="2" charset="0"/>
                <a:ea typeface="SimSun" pitchFamily="2"/>
              </a:rPr>
              <a:t>Primer for your skin</a:t>
            </a:r>
          </a:p>
          <a:p>
            <a:pPr>
              <a:lnSpc>
                <a:spcPct val="70000"/>
              </a:lnSpc>
              <a:spcAft>
                <a:spcPts val="1415"/>
              </a:spcAft>
              <a:buSzPct val="100000"/>
              <a:defRPr sz="1700" b="0" i="0" u="none" strike="noStrike" kern="0" cap="none" spc="0" baseline="0">
                <a:solidFill>
                  <a:srgbClr val="000000"/>
                </a:solidFill>
                <a:uFillTx/>
              </a:defRPr>
            </a:pPr>
            <a:r>
              <a:rPr lang="en-US" sz="2400" b="1" dirty="0">
                <a:latin typeface="Baskerville" panose="02020502070401020303" pitchFamily="18" charset="0"/>
                <a:ea typeface="Baskerville" panose="02020502070401020303" pitchFamily="18" charset="0"/>
              </a:rPr>
              <a:t>• </a:t>
            </a:r>
            <a:r>
              <a:rPr lang="en-US" sz="2400" kern="0" dirty="0">
                <a:solidFill>
                  <a:srgbClr val="000000"/>
                </a:solidFill>
                <a:latin typeface="Bodoni 72 Oldstyle Book" pitchFamily="2" charset="0"/>
                <a:ea typeface="SimSun" pitchFamily="2"/>
              </a:rPr>
              <a:t>Allows for deeper hydration, longer lasting tanning results, better penetration of skin care ingredients </a:t>
            </a:r>
          </a:p>
        </p:txBody>
      </p:sp>
      <p:sp>
        <p:nvSpPr>
          <p:cNvPr id="7" name="Content Placeholder 2">
            <a:extLst>
              <a:ext uri="{FF2B5EF4-FFF2-40B4-BE49-F238E27FC236}">
                <a16:creationId xmlns:a16="http://schemas.microsoft.com/office/drawing/2014/main" id="{E9D27C5D-54CA-0E48-B455-F1560A840F57}"/>
              </a:ext>
            </a:extLst>
          </p:cNvPr>
          <p:cNvSpPr txBox="1"/>
          <p:nvPr/>
        </p:nvSpPr>
        <p:spPr>
          <a:xfrm>
            <a:off x="453656" y="1000951"/>
            <a:ext cx="5041073" cy="1611360"/>
          </a:xfrm>
          <a:prstGeom prst="rect">
            <a:avLst/>
          </a:prstGeom>
          <a:noFill/>
          <a:ln w="9528" cap="flat">
            <a:solidFill>
              <a:srgbClr val="000000"/>
            </a:solidFill>
            <a:prstDash val="solid"/>
            <a:miter/>
          </a:ln>
        </p:spPr>
        <p:txBody>
          <a:bodyPr anchor="ctr">
            <a:normAutofit/>
          </a:bodyPr>
          <a:lstStyle/>
          <a:p>
            <a:pPr algn="ctr" eaLnBrk="1" fontAlgn="auto" hangingPunct="1">
              <a:lnSpc>
                <a:spcPct val="110000"/>
              </a:lnSpc>
              <a:spcBef>
                <a:spcPts val="0"/>
              </a:spcBef>
              <a:spcAft>
                <a:spcPts val="1415"/>
              </a:spcAft>
              <a:buSzPct val="100000"/>
              <a:defRPr sz="1700" b="0" i="0" u="none" strike="noStrike" kern="0" cap="none" spc="0" baseline="0">
                <a:solidFill>
                  <a:srgbClr val="000000"/>
                </a:solidFill>
                <a:uFillTx/>
              </a:defRPr>
            </a:pPr>
            <a:r>
              <a:rPr lang="en-US" sz="3600" kern="0" dirty="0">
                <a:solidFill>
                  <a:srgbClr val="FF40FF"/>
                </a:solidFill>
                <a:latin typeface="Bodoni 72 Oldstyle Book" pitchFamily="2" charset="0"/>
                <a:ea typeface="SimSun" pitchFamily="2"/>
              </a:rPr>
              <a:t>BB CREAM</a:t>
            </a:r>
          </a:p>
          <a:p>
            <a:pPr algn="ctr" eaLnBrk="1" fontAlgn="auto" hangingPunct="1">
              <a:lnSpc>
                <a:spcPct val="110000"/>
              </a:lnSpc>
              <a:spcBef>
                <a:spcPts val="0"/>
              </a:spcBef>
              <a:spcAft>
                <a:spcPts val="1415"/>
              </a:spcAft>
              <a:buSzPct val="100000"/>
              <a:defRPr sz="1700" b="0" i="0" u="none" strike="noStrike" kern="0" cap="none" spc="0" baseline="0">
                <a:solidFill>
                  <a:srgbClr val="000000"/>
                </a:solidFill>
                <a:uFillTx/>
              </a:defRPr>
            </a:pPr>
            <a:r>
              <a:rPr lang="en-US" sz="2000" kern="0" dirty="0">
                <a:solidFill>
                  <a:srgbClr val="000000"/>
                </a:solidFill>
                <a:latin typeface="Bodoni 72 Oldstyle Book" pitchFamily="2" charset="0"/>
                <a:ea typeface="SimSun" pitchFamily="2"/>
              </a:rPr>
              <a:t>DC CLASSIC COLLECTION, EH EXCLUSIVE, TANOVATIONS</a:t>
            </a:r>
          </a:p>
        </p:txBody>
      </p:sp>
      <p:sp>
        <p:nvSpPr>
          <p:cNvPr id="8" name="Content Placeholder 2">
            <a:extLst>
              <a:ext uri="{FF2B5EF4-FFF2-40B4-BE49-F238E27FC236}">
                <a16:creationId xmlns:a16="http://schemas.microsoft.com/office/drawing/2014/main" id="{32CA8C58-E4F2-E242-AF59-02B92BFD692B}"/>
              </a:ext>
            </a:extLst>
          </p:cNvPr>
          <p:cNvSpPr txBox="1"/>
          <p:nvPr/>
        </p:nvSpPr>
        <p:spPr>
          <a:xfrm>
            <a:off x="647033" y="3551197"/>
            <a:ext cx="5041073" cy="1338949"/>
          </a:xfrm>
          <a:prstGeom prst="rect">
            <a:avLst/>
          </a:prstGeom>
          <a:noFill/>
          <a:ln w="9528" cap="flat">
            <a:solidFill>
              <a:srgbClr val="000000"/>
            </a:solidFill>
            <a:prstDash val="solid"/>
            <a:miter/>
          </a:ln>
        </p:spPr>
        <p:txBody>
          <a:bodyPr anchor="ctr">
            <a:normAutofit fontScale="77500" lnSpcReduction="20000"/>
          </a:bodyPr>
          <a:lstStyle/>
          <a:p>
            <a:pPr algn="ctr" eaLnBrk="1" fontAlgn="auto" hangingPunct="1">
              <a:lnSpc>
                <a:spcPct val="110000"/>
              </a:lnSpc>
              <a:spcBef>
                <a:spcPts val="0"/>
              </a:spcBef>
              <a:spcAft>
                <a:spcPts val="1415"/>
              </a:spcAft>
              <a:buSzPct val="100000"/>
              <a:defRPr sz="1700" b="0" i="0" u="none" strike="noStrike" kern="0" cap="none" spc="0" baseline="0">
                <a:solidFill>
                  <a:srgbClr val="000000"/>
                </a:solidFill>
                <a:uFillTx/>
              </a:defRPr>
            </a:pPr>
            <a:r>
              <a:rPr lang="en-US" sz="3800" kern="0" dirty="0">
                <a:solidFill>
                  <a:srgbClr val="FF40FF"/>
                </a:solidFill>
                <a:latin typeface="Bodoni 72 Oldstyle Book" pitchFamily="2" charset="0"/>
                <a:ea typeface="SimSun" pitchFamily="2"/>
              </a:rPr>
              <a:t>REVOLUTIONARY 4K BLEND</a:t>
            </a:r>
          </a:p>
          <a:p>
            <a:pPr algn="ctr" eaLnBrk="1" fontAlgn="auto" hangingPunct="1">
              <a:lnSpc>
                <a:spcPct val="110000"/>
              </a:lnSpc>
              <a:spcBef>
                <a:spcPts val="0"/>
              </a:spcBef>
              <a:spcAft>
                <a:spcPts val="1415"/>
              </a:spcAft>
              <a:buSzPct val="100000"/>
              <a:defRPr sz="1700" b="0" i="0" u="none" strike="noStrike" kern="0" cap="none" spc="0" baseline="0">
                <a:solidFill>
                  <a:srgbClr val="000000"/>
                </a:solidFill>
                <a:uFillTx/>
              </a:defRPr>
            </a:pPr>
            <a:r>
              <a:rPr lang="en-US" sz="2200" kern="0" dirty="0">
                <a:solidFill>
                  <a:srgbClr val="000000"/>
                </a:solidFill>
                <a:latin typeface="Bodoni 72 Oldstyle Book" pitchFamily="2" charset="0"/>
                <a:ea typeface="SimSun" pitchFamily="2"/>
              </a:rPr>
              <a:t>DC CLASSIC COLLECTION, FACE &amp; BODY COLLECTION</a:t>
            </a:r>
          </a:p>
        </p:txBody>
      </p:sp>
    </p:spTree>
    <p:extLst>
      <p:ext uri="{BB962C8B-B14F-4D97-AF65-F5344CB8AC3E}">
        <p14:creationId xmlns:p14="http://schemas.microsoft.com/office/powerpoint/2010/main" val="35619655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iagram&#10;&#10;Description automatically generated with medium confidence">
            <a:extLst>
              <a:ext uri="{FF2B5EF4-FFF2-40B4-BE49-F238E27FC236}">
                <a16:creationId xmlns:a16="http://schemas.microsoft.com/office/drawing/2014/main" id="{06582085-A5A0-A745-8CA5-D9A2686F014E}"/>
              </a:ext>
            </a:extLst>
          </p:cNvPr>
          <p:cNvPicPr>
            <a:picLocks noChangeAspect="1"/>
          </p:cNvPicPr>
          <p:nvPr/>
        </p:nvPicPr>
        <p:blipFill>
          <a:blip r:embed="rId2"/>
          <a:stretch>
            <a:fillRect/>
          </a:stretch>
        </p:blipFill>
        <p:spPr>
          <a:xfrm>
            <a:off x="4930" y="0"/>
            <a:ext cx="12182140" cy="6858000"/>
          </a:xfrm>
          <a:prstGeom prst="rect">
            <a:avLst/>
          </a:prstGeom>
        </p:spPr>
      </p:pic>
      <p:pic>
        <p:nvPicPr>
          <p:cNvPr id="4098" name="Picture 2" descr="Savor — Jacqui&amp;#39;s Gourmet">
            <a:extLst>
              <a:ext uri="{FF2B5EF4-FFF2-40B4-BE49-F238E27FC236}">
                <a16:creationId xmlns:a16="http://schemas.microsoft.com/office/drawing/2014/main" id="{9A2578DB-1413-3547-8ACC-79D1EBE59BE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14185"/>
          <a:stretch/>
        </p:blipFill>
        <p:spPr bwMode="auto">
          <a:xfrm>
            <a:off x="864781" y="1437481"/>
            <a:ext cx="10462437" cy="39830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17928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7" name="Picture 1">
            <a:extLst>
              <a:ext uri="{FF2B5EF4-FFF2-40B4-BE49-F238E27FC236}">
                <a16:creationId xmlns:a16="http://schemas.microsoft.com/office/drawing/2014/main" id="{BD7D57AF-A0F2-8E43-9E89-8CA7374BFCA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700" y="12700"/>
            <a:ext cx="121793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58" name="Title 1">
            <a:extLst>
              <a:ext uri="{FF2B5EF4-FFF2-40B4-BE49-F238E27FC236}">
                <a16:creationId xmlns:a16="http://schemas.microsoft.com/office/drawing/2014/main" id="{2243AFDE-F424-6341-8DA5-E853D4ACCBD5}"/>
              </a:ext>
            </a:extLst>
          </p:cNvPr>
          <p:cNvSpPr txBox="1">
            <a:spLocks noChangeArrowheads="1"/>
          </p:cNvSpPr>
          <p:nvPr/>
        </p:nvSpPr>
        <p:spPr bwMode="auto">
          <a:xfrm>
            <a:off x="844550" y="412750"/>
            <a:ext cx="10515600"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1"/>
          <a:lstStyle>
            <a:lvl1pPr>
              <a:lnSpc>
                <a:spcPct val="90000"/>
              </a:lnSpc>
              <a:spcAft>
                <a:spcPts val="1413"/>
              </a:spcAft>
              <a:defRPr sz="2800">
                <a:solidFill>
                  <a:srgbClr val="000000"/>
                </a:solidFill>
                <a:latin typeface="Calibri" panose="020F0502020204030204" pitchFamily="34" charset="0"/>
                <a:ea typeface="SimSun" panose="02010600030101010101" pitchFamily="2" charset="-122"/>
              </a:defRPr>
            </a:lvl1pPr>
            <a:lvl2pPr marL="742950" indent="-285750">
              <a:lnSpc>
                <a:spcPct val="90000"/>
              </a:lnSpc>
              <a:spcBef>
                <a:spcPts val="500"/>
              </a:spcBef>
              <a:buSzPct val="100000"/>
              <a:buFont typeface="Arial" panose="020B0604020202020204" pitchFamily="34" charset="0"/>
              <a:buChar char="•"/>
              <a:defRPr sz="2400">
                <a:solidFill>
                  <a:srgbClr val="000000"/>
                </a:solidFill>
                <a:latin typeface="Calibri" panose="020F0502020204030204" pitchFamily="34" charset="0"/>
                <a:ea typeface="SimSun" panose="02010600030101010101" pitchFamily="2" charset="-122"/>
              </a:defRPr>
            </a:lvl2pPr>
            <a:lvl3pPr marL="1143000" indent="-228600">
              <a:lnSpc>
                <a:spcPct val="90000"/>
              </a:lnSpc>
              <a:spcBef>
                <a:spcPts val="500"/>
              </a:spcBef>
              <a:buSzPct val="100000"/>
              <a:buFont typeface="Arial" panose="020B0604020202020204" pitchFamily="34" charset="0"/>
              <a:buChar char="•"/>
              <a:defRPr sz="2000">
                <a:solidFill>
                  <a:srgbClr val="000000"/>
                </a:solidFill>
                <a:latin typeface="Calibri" panose="020F0502020204030204" pitchFamily="34" charset="0"/>
                <a:ea typeface="SimSun" panose="02010600030101010101" pitchFamily="2" charset="-122"/>
              </a:defRPr>
            </a:lvl3pPr>
            <a:lvl4pPr marL="1600200" indent="-228600">
              <a:lnSpc>
                <a:spcPct val="90000"/>
              </a:lnSpc>
              <a:spcBef>
                <a:spcPts val="500"/>
              </a:spcBef>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4pPr>
            <a:lvl5pPr marL="2057400" indent="-228600">
              <a:lnSpc>
                <a:spcPct val="90000"/>
              </a:lnSpc>
              <a:spcBef>
                <a:spcPts val="500"/>
              </a:spcBef>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9pPr>
          </a:lstStyle>
          <a:p>
            <a:pPr algn="ctr" eaLnBrk="1" hangingPunct="1">
              <a:spcAft>
                <a:spcPct val="0"/>
              </a:spcAft>
            </a:pPr>
            <a:r>
              <a:rPr lang="en-US" altLang="en-US" sz="6000" b="1" u="sng">
                <a:latin typeface="BODONI 72 OLDSTYLE BOOK" pitchFamily="2" charset="0"/>
              </a:rPr>
              <a:t>Core Ingredients</a:t>
            </a:r>
          </a:p>
        </p:txBody>
      </p:sp>
      <p:sp>
        <p:nvSpPr>
          <p:cNvPr id="4" name="Content Placeholder 2">
            <a:extLst>
              <a:ext uri="{FF2B5EF4-FFF2-40B4-BE49-F238E27FC236}">
                <a16:creationId xmlns:a16="http://schemas.microsoft.com/office/drawing/2014/main" id="{F08F022D-4E61-B344-8DC2-E08478F1CD63}"/>
              </a:ext>
            </a:extLst>
          </p:cNvPr>
          <p:cNvSpPr txBox="1"/>
          <p:nvPr/>
        </p:nvSpPr>
        <p:spPr>
          <a:xfrm>
            <a:off x="509588" y="1819275"/>
            <a:ext cx="2789237" cy="3473450"/>
          </a:xfrm>
          <a:prstGeom prst="rect">
            <a:avLst/>
          </a:prstGeom>
          <a:solidFill>
            <a:srgbClr val="A5A5A5"/>
          </a:solidFill>
          <a:ln w="12701" cap="flat">
            <a:solidFill>
              <a:srgbClr val="FF40FF"/>
            </a:solidFill>
            <a:prstDash val="solid"/>
            <a:miter/>
          </a:ln>
        </p:spPr>
        <p:txBody>
          <a:bodyPr anchorCtr="1">
            <a:normAutofit/>
          </a:bodyPr>
          <a:lstStyle/>
          <a:p>
            <a:pPr algn="ctr" eaLnBrk="1" fontAlgn="auto" hangingPunct="1">
              <a:spcBef>
                <a:spcPts val="0"/>
              </a:spcBef>
              <a:spcAft>
                <a:spcPts val="1415"/>
              </a:spcAft>
              <a:defRPr sz="1800" b="0" i="0" u="none" strike="noStrike" kern="0" cap="none" spc="0" baseline="0">
                <a:solidFill>
                  <a:srgbClr val="000000"/>
                </a:solidFill>
                <a:uFillTx/>
              </a:defRPr>
            </a:pPr>
            <a:r>
              <a:rPr lang="en-US" sz="3200" kern="0" dirty="0">
                <a:solidFill>
                  <a:srgbClr val="FFFFFF"/>
                </a:solidFill>
                <a:latin typeface="Bodoni 72 Oldstyle Book" pitchFamily="2" charset="0"/>
                <a:ea typeface="SimSun" pitchFamily="2"/>
              </a:rPr>
              <a:t>Blue Tansy</a:t>
            </a:r>
            <a:r>
              <a:rPr lang="en-US" sz="3600" kern="0" dirty="0">
                <a:solidFill>
                  <a:srgbClr val="FFFFFF"/>
                </a:solidFill>
                <a:effectLst>
                  <a:outerShdw dist="19048" dir="2700000">
                    <a:srgbClr val="000000"/>
                  </a:outerShdw>
                </a:effectLst>
                <a:latin typeface="Bodoni 72 Oldstyle Book" pitchFamily="2" charset="0"/>
                <a:cs typeface="Avant garde medium bt"/>
              </a:rPr>
              <a:t>™</a:t>
            </a:r>
            <a:endParaRPr lang="en-US" sz="3200" kern="0" dirty="0">
              <a:solidFill>
                <a:srgbClr val="FFFFFF"/>
              </a:solidFill>
              <a:latin typeface="Bodoni 72 Oldstyle Book" pitchFamily="2" charset="0"/>
              <a:ea typeface="SimSun" pitchFamily="2"/>
            </a:endParaRPr>
          </a:p>
          <a:p>
            <a:pPr algn="ctr" eaLnBrk="1" fontAlgn="auto" hangingPunct="1">
              <a:lnSpc>
                <a:spcPct val="80000"/>
              </a:lnSpc>
              <a:spcBef>
                <a:spcPts val="0"/>
              </a:spcBef>
              <a:spcAft>
                <a:spcPts val="1415"/>
              </a:spcAft>
              <a:defRPr sz="1800" b="0" i="0" u="none" strike="noStrike" kern="0" cap="none" spc="0" baseline="0">
                <a:solidFill>
                  <a:srgbClr val="000000"/>
                </a:solidFill>
                <a:uFillTx/>
              </a:defRPr>
            </a:pPr>
            <a:r>
              <a:rPr lang="en-US" sz="2600" kern="0" dirty="0">
                <a:solidFill>
                  <a:srgbClr val="000000"/>
                </a:solidFill>
                <a:latin typeface="Bodoni 72 Oldstyle Book" pitchFamily="2" charset="0"/>
                <a:ea typeface="SimSun" pitchFamily="2"/>
              </a:rPr>
              <a:t>Flower extract that contains calming and healing properties and uses a blue hue to counteract natural orange tones in the skin</a:t>
            </a:r>
          </a:p>
        </p:txBody>
      </p:sp>
      <p:sp>
        <p:nvSpPr>
          <p:cNvPr id="5" name="Content Placeholder 2">
            <a:extLst>
              <a:ext uri="{FF2B5EF4-FFF2-40B4-BE49-F238E27FC236}">
                <a16:creationId xmlns:a16="http://schemas.microsoft.com/office/drawing/2014/main" id="{2C2F718E-E1E7-1D4C-8C90-7E2D7E8F0DE8}"/>
              </a:ext>
            </a:extLst>
          </p:cNvPr>
          <p:cNvSpPr txBox="1"/>
          <p:nvPr/>
        </p:nvSpPr>
        <p:spPr>
          <a:xfrm>
            <a:off x="3540125" y="1951038"/>
            <a:ext cx="2409825" cy="3209925"/>
          </a:xfrm>
          <a:prstGeom prst="rect">
            <a:avLst/>
          </a:prstGeom>
          <a:solidFill>
            <a:srgbClr val="A5A5A5"/>
          </a:solidFill>
          <a:ln w="12701" cap="flat">
            <a:solidFill>
              <a:srgbClr val="FF40FF"/>
            </a:solidFill>
            <a:prstDash val="solid"/>
            <a:miter/>
          </a:ln>
        </p:spPr>
        <p:txBody>
          <a:bodyPr anchorCtr="1">
            <a:normAutofit/>
          </a:bodyPr>
          <a:lstStyle/>
          <a:p>
            <a:pPr algn="ctr" eaLnBrk="1" fontAlgn="auto" hangingPunct="1">
              <a:spcBef>
                <a:spcPts val="0"/>
              </a:spcBef>
              <a:spcAft>
                <a:spcPts val="1415"/>
              </a:spcAft>
              <a:defRPr sz="1800" b="0" i="0" u="none" strike="noStrike" kern="0" cap="none" spc="0" baseline="0">
                <a:solidFill>
                  <a:srgbClr val="000000"/>
                </a:solidFill>
                <a:uFillTx/>
              </a:defRPr>
            </a:pPr>
            <a:r>
              <a:rPr lang="en-US" sz="3200" kern="0">
                <a:solidFill>
                  <a:srgbClr val="FFFFFF"/>
                </a:solidFill>
                <a:latin typeface="Bodoni 72 Oldstyle Book" pitchFamily="2" charset="0"/>
                <a:ea typeface="SimSun" pitchFamily="2"/>
              </a:rPr>
              <a:t>SunXtend</a:t>
            </a:r>
            <a:r>
              <a:rPr lang="en-US" sz="3200" kern="0">
                <a:solidFill>
                  <a:srgbClr val="FFFFFF"/>
                </a:solidFill>
                <a:effectLst>
                  <a:outerShdw dist="19048" dir="2700000">
                    <a:srgbClr val="000000"/>
                  </a:outerShdw>
                </a:effectLst>
                <a:latin typeface="Bodoni 72 Oldstyle Book" pitchFamily="2" charset="0"/>
                <a:cs typeface="Avant garde medium bt"/>
              </a:rPr>
              <a:t>™</a:t>
            </a:r>
            <a:endParaRPr lang="en-US" sz="3200" kern="0">
              <a:solidFill>
                <a:srgbClr val="FFFFFF"/>
              </a:solidFill>
              <a:latin typeface="Bodoni 72 Oldstyle Book" pitchFamily="2" charset="0"/>
              <a:ea typeface="SimSun" pitchFamily="2"/>
            </a:endParaRPr>
          </a:p>
          <a:p>
            <a:pPr algn="ctr" eaLnBrk="1" fontAlgn="auto" hangingPunct="1">
              <a:lnSpc>
                <a:spcPct val="80000"/>
              </a:lnSpc>
              <a:spcBef>
                <a:spcPts val="0"/>
              </a:spcBef>
              <a:spcAft>
                <a:spcPts val="1415"/>
              </a:spcAft>
              <a:defRPr sz="1800" b="0" i="0" u="none" strike="noStrike" kern="0" cap="none" spc="0" baseline="0">
                <a:solidFill>
                  <a:srgbClr val="000000"/>
                </a:solidFill>
                <a:uFillTx/>
              </a:defRPr>
            </a:pPr>
            <a:r>
              <a:rPr lang="en-US" sz="3000" kern="0">
                <a:solidFill>
                  <a:srgbClr val="000000"/>
                </a:solidFill>
                <a:latin typeface="Bodoni 72 Oldstyle Book" pitchFamily="2" charset="0"/>
                <a:ea typeface="SimSun" pitchFamily="2"/>
              </a:rPr>
              <a:t>Works to prevent color fading and extends the life of your tan</a:t>
            </a:r>
          </a:p>
        </p:txBody>
      </p:sp>
      <p:sp>
        <p:nvSpPr>
          <p:cNvPr id="6" name="Content Placeholder 2">
            <a:extLst>
              <a:ext uri="{FF2B5EF4-FFF2-40B4-BE49-F238E27FC236}">
                <a16:creationId xmlns:a16="http://schemas.microsoft.com/office/drawing/2014/main" id="{B2599D50-D7B7-754B-BFAD-C060E966538F}"/>
              </a:ext>
            </a:extLst>
          </p:cNvPr>
          <p:cNvSpPr txBox="1"/>
          <p:nvPr/>
        </p:nvSpPr>
        <p:spPr>
          <a:xfrm>
            <a:off x="9269413" y="1951038"/>
            <a:ext cx="2487612" cy="3209925"/>
          </a:xfrm>
          <a:prstGeom prst="rect">
            <a:avLst/>
          </a:prstGeom>
          <a:solidFill>
            <a:srgbClr val="A5A5A5"/>
          </a:solidFill>
          <a:ln w="12701" cap="flat">
            <a:solidFill>
              <a:srgbClr val="FF40FF"/>
            </a:solidFill>
            <a:prstDash val="solid"/>
            <a:miter/>
          </a:ln>
        </p:spPr>
        <p:txBody>
          <a:bodyPr anchorCtr="1">
            <a:normAutofit/>
          </a:bodyPr>
          <a:lstStyle/>
          <a:p>
            <a:pPr algn="ctr" eaLnBrk="1" fontAlgn="auto" hangingPunct="1">
              <a:lnSpc>
                <a:spcPct val="110000"/>
              </a:lnSpc>
              <a:spcBef>
                <a:spcPts val="0"/>
              </a:spcBef>
              <a:spcAft>
                <a:spcPts val="1415"/>
              </a:spcAft>
              <a:defRPr sz="1800" b="0" i="0" u="none" strike="noStrike" kern="0" cap="none" spc="0" baseline="0">
                <a:solidFill>
                  <a:srgbClr val="000000"/>
                </a:solidFill>
                <a:uFillTx/>
              </a:defRPr>
            </a:pPr>
            <a:r>
              <a:rPr lang="en-US" sz="3500" kern="0" dirty="0" err="1">
                <a:solidFill>
                  <a:srgbClr val="FFFFFF"/>
                </a:solidFill>
                <a:latin typeface="Bodoni 72 Oldstyle Book" pitchFamily="2" charset="0"/>
                <a:ea typeface="SimSun" pitchFamily="2"/>
              </a:rPr>
              <a:t>FreskTek</a:t>
            </a:r>
            <a:r>
              <a:rPr lang="en-US" sz="3500" kern="0" dirty="0">
                <a:solidFill>
                  <a:srgbClr val="FFFFFF"/>
                </a:solidFill>
                <a:effectLst>
                  <a:outerShdw dist="19048" dir="2700000">
                    <a:srgbClr val="000000"/>
                  </a:outerShdw>
                </a:effectLst>
                <a:latin typeface="Bodoni 72 Oldstyle Book" pitchFamily="2" charset="0"/>
                <a:cs typeface="Avant garde medium bt"/>
              </a:rPr>
              <a:t>™</a:t>
            </a:r>
            <a:endParaRPr lang="en-US" sz="3500" kern="0" dirty="0">
              <a:solidFill>
                <a:srgbClr val="FFFFFF"/>
              </a:solidFill>
              <a:latin typeface="Bodoni 72 Oldstyle Book" pitchFamily="2" charset="0"/>
              <a:ea typeface="SimSun" pitchFamily="2"/>
            </a:endParaRPr>
          </a:p>
          <a:p>
            <a:pPr algn="ctr" eaLnBrk="1" fontAlgn="auto" hangingPunct="1">
              <a:lnSpc>
                <a:spcPct val="80000"/>
              </a:lnSpc>
              <a:spcBef>
                <a:spcPts val="0"/>
              </a:spcBef>
              <a:spcAft>
                <a:spcPts val="1415"/>
              </a:spcAft>
              <a:defRPr sz="1800" b="0" i="0" u="none" strike="noStrike" kern="0" cap="none" spc="0" baseline="0">
                <a:solidFill>
                  <a:srgbClr val="000000"/>
                </a:solidFill>
                <a:uFillTx/>
              </a:defRPr>
            </a:pPr>
            <a:r>
              <a:rPr lang="en-US" sz="3000" kern="0" dirty="0">
                <a:solidFill>
                  <a:srgbClr val="000000"/>
                </a:solidFill>
                <a:latin typeface="Bodoni 72 Oldstyle Book" pitchFamily="2" charset="0"/>
                <a:ea typeface="SimSun" pitchFamily="2"/>
              </a:rPr>
              <a:t>A proprietary blend of deodorizing and skin freshening ingredients</a:t>
            </a:r>
          </a:p>
        </p:txBody>
      </p:sp>
      <p:sp>
        <p:nvSpPr>
          <p:cNvPr id="8" name="Content Placeholder 2">
            <a:extLst>
              <a:ext uri="{FF2B5EF4-FFF2-40B4-BE49-F238E27FC236}">
                <a16:creationId xmlns:a16="http://schemas.microsoft.com/office/drawing/2014/main" id="{39791F02-3CA9-A645-86DF-8C5C7D88BB8E}"/>
              </a:ext>
            </a:extLst>
          </p:cNvPr>
          <p:cNvSpPr txBox="1"/>
          <p:nvPr/>
        </p:nvSpPr>
        <p:spPr>
          <a:xfrm>
            <a:off x="6231731" y="2317750"/>
            <a:ext cx="2755900" cy="2476500"/>
          </a:xfrm>
          <a:prstGeom prst="rect">
            <a:avLst/>
          </a:prstGeom>
          <a:solidFill>
            <a:srgbClr val="A5A5A5"/>
          </a:solidFill>
          <a:ln w="12701" cap="flat">
            <a:solidFill>
              <a:srgbClr val="FF40FF"/>
            </a:solidFill>
            <a:prstDash val="solid"/>
            <a:miter/>
          </a:ln>
        </p:spPr>
        <p:txBody>
          <a:bodyPr anchorCtr="1">
            <a:normAutofit/>
          </a:bodyPr>
          <a:lstStyle/>
          <a:p>
            <a:pPr algn="ctr" eaLnBrk="1" fontAlgn="auto" hangingPunct="1">
              <a:spcBef>
                <a:spcPts val="0"/>
              </a:spcBef>
              <a:spcAft>
                <a:spcPts val="1415"/>
              </a:spcAft>
              <a:defRPr sz="1800" b="0" i="0" u="none" strike="noStrike" kern="0" cap="none" spc="0" baseline="0">
                <a:solidFill>
                  <a:srgbClr val="000000"/>
                </a:solidFill>
                <a:uFillTx/>
              </a:defRPr>
            </a:pPr>
            <a:r>
              <a:rPr lang="en-US" sz="4000" kern="0" dirty="0" err="1">
                <a:solidFill>
                  <a:srgbClr val="FFFFFF"/>
                </a:solidFill>
                <a:latin typeface="Bodoni 72 Oldstyle Book" pitchFamily="2" charset="0"/>
                <a:ea typeface="SimSun" pitchFamily="2"/>
              </a:rPr>
              <a:t>MelaTime</a:t>
            </a:r>
            <a:r>
              <a:rPr lang="en-US" sz="4000" kern="0" dirty="0">
                <a:solidFill>
                  <a:srgbClr val="FFFFFF"/>
                </a:solidFill>
                <a:effectLst>
                  <a:outerShdw dist="19048" dir="2700000">
                    <a:srgbClr val="000000"/>
                  </a:outerShdw>
                </a:effectLst>
                <a:latin typeface="Bodoni 72 Oldstyle Book" pitchFamily="2" charset="0"/>
                <a:cs typeface="Avant garde medium bt"/>
              </a:rPr>
              <a:t>™</a:t>
            </a:r>
            <a:endParaRPr lang="en-US" sz="4000" kern="0" dirty="0">
              <a:solidFill>
                <a:srgbClr val="FFFFFF"/>
              </a:solidFill>
              <a:latin typeface="Bodoni 72 Oldstyle Book" pitchFamily="2" charset="0"/>
              <a:ea typeface="SimSun" pitchFamily="2"/>
            </a:endParaRPr>
          </a:p>
          <a:p>
            <a:pPr algn="ctr" eaLnBrk="1" fontAlgn="auto" hangingPunct="1">
              <a:lnSpc>
                <a:spcPct val="80000"/>
              </a:lnSpc>
              <a:spcBef>
                <a:spcPts val="0"/>
              </a:spcBef>
              <a:spcAft>
                <a:spcPts val="1415"/>
              </a:spcAft>
              <a:defRPr sz="1800" b="0" i="0" u="none" strike="noStrike" kern="0" cap="none" spc="0" baseline="0">
                <a:solidFill>
                  <a:srgbClr val="000000"/>
                </a:solidFill>
                <a:uFillTx/>
              </a:defRPr>
            </a:pPr>
            <a:r>
              <a:rPr lang="en-US" sz="3200" kern="0" dirty="0">
                <a:solidFill>
                  <a:srgbClr val="000000"/>
                </a:solidFill>
                <a:latin typeface="Bodoni 72 Oldstyle Book" pitchFamily="2" charset="0"/>
                <a:ea typeface="SimSun" pitchFamily="2"/>
              </a:rPr>
              <a:t>Melanin booster for faster, darker results</a:t>
            </a:r>
          </a:p>
        </p:txBody>
      </p:sp>
    </p:spTree>
    <p:extLst>
      <p:ext uri="{BB962C8B-B14F-4D97-AF65-F5344CB8AC3E}">
        <p14:creationId xmlns:p14="http://schemas.microsoft.com/office/powerpoint/2010/main" val="2070154965"/>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09" name="Picture 1">
            <a:extLst>
              <a:ext uri="{FF2B5EF4-FFF2-40B4-BE49-F238E27FC236}">
                <a16:creationId xmlns:a16="http://schemas.microsoft.com/office/drawing/2014/main" id="{8D2EB176-9D1A-0F45-BCBC-F7729DA0AAD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700" y="0"/>
            <a:ext cx="121793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0" name="Title 1">
            <a:extLst>
              <a:ext uri="{FF2B5EF4-FFF2-40B4-BE49-F238E27FC236}">
                <a16:creationId xmlns:a16="http://schemas.microsoft.com/office/drawing/2014/main" id="{FA749A23-FACD-1541-BC50-ABBE8E83BCAB}"/>
              </a:ext>
            </a:extLst>
          </p:cNvPr>
          <p:cNvSpPr txBox="1">
            <a:spLocks noChangeArrowheads="1"/>
          </p:cNvSpPr>
          <p:nvPr/>
        </p:nvSpPr>
        <p:spPr bwMode="auto">
          <a:xfrm>
            <a:off x="844550" y="412750"/>
            <a:ext cx="10515600"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1"/>
          <a:lstStyle>
            <a:lvl1pPr>
              <a:lnSpc>
                <a:spcPct val="90000"/>
              </a:lnSpc>
              <a:spcAft>
                <a:spcPts val="1413"/>
              </a:spcAft>
              <a:defRPr sz="2800">
                <a:solidFill>
                  <a:srgbClr val="000000"/>
                </a:solidFill>
                <a:latin typeface="Calibri" panose="020F0502020204030204" pitchFamily="34" charset="0"/>
                <a:ea typeface="SimSun" panose="02010600030101010101" pitchFamily="2" charset="-122"/>
              </a:defRPr>
            </a:lvl1pPr>
            <a:lvl2pPr marL="742950" indent="-285750">
              <a:lnSpc>
                <a:spcPct val="90000"/>
              </a:lnSpc>
              <a:spcBef>
                <a:spcPts val="500"/>
              </a:spcBef>
              <a:buSzPct val="100000"/>
              <a:buFont typeface="Arial" panose="020B0604020202020204" pitchFamily="34" charset="0"/>
              <a:buChar char="•"/>
              <a:defRPr sz="2400">
                <a:solidFill>
                  <a:srgbClr val="000000"/>
                </a:solidFill>
                <a:latin typeface="Calibri" panose="020F0502020204030204" pitchFamily="34" charset="0"/>
                <a:ea typeface="SimSun" panose="02010600030101010101" pitchFamily="2" charset="-122"/>
              </a:defRPr>
            </a:lvl2pPr>
            <a:lvl3pPr marL="1143000" indent="-228600">
              <a:lnSpc>
                <a:spcPct val="90000"/>
              </a:lnSpc>
              <a:spcBef>
                <a:spcPts val="500"/>
              </a:spcBef>
              <a:buSzPct val="100000"/>
              <a:buFont typeface="Arial" panose="020B0604020202020204" pitchFamily="34" charset="0"/>
              <a:buChar char="•"/>
              <a:defRPr sz="2000">
                <a:solidFill>
                  <a:srgbClr val="000000"/>
                </a:solidFill>
                <a:latin typeface="Calibri" panose="020F0502020204030204" pitchFamily="34" charset="0"/>
                <a:ea typeface="SimSun" panose="02010600030101010101" pitchFamily="2" charset="-122"/>
              </a:defRPr>
            </a:lvl3pPr>
            <a:lvl4pPr marL="1600200" indent="-228600">
              <a:lnSpc>
                <a:spcPct val="90000"/>
              </a:lnSpc>
              <a:spcBef>
                <a:spcPts val="500"/>
              </a:spcBef>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4pPr>
            <a:lvl5pPr marL="2057400" indent="-228600">
              <a:lnSpc>
                <a:spcPct val="90000"/>
              </a:lnSpc>
              <a:spcBef>
                <a:spcPts val="500"/>
              </a:spcBef>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9pPr>
          </a:lstStyle>
          <a:p>
            <a:pPr algn="ctr" eaLnBrk="1" hangingPunct="1">
              <a:spcAft>
                <a:spcPct val="0"/>
              </a:spcAft>
            </a:pPr>
            <a:r>
              <a:rPr lang="en-US" altLang="en-US" sz="6000" b="1" u="sng">
                <a:latin typeface="BODONI 72 OLDSTYLE BOOK" pitchFamily="2" charset="0"/>
              </a:rPr>
              <a:t>Core Ingredients</a:t>
            </a:r>
          </a:p>
        </p:txBody>
      </p:sp>
      <p:sp>
        <p:nvSpPr>
          <p:cNvPr id="4" name="Content Placeholder 2">
            <a:extLst>
              <a:ext uri="{FF2B5EF4-FFF2-40B4-BE49-F238E27FC236}">
                <a16:creationId xmlns:a16="http://schemas.microsoft.com/office/drawing/2014/main" id="{A57CC192-0CA9-BA49-BAB9-857C748289C3}"/>
              </a:ext>
            </a:extLst>
          </p:cNvPr>
          <p:cNvSpPr txBox="1"/>
          <p:nvPr/>
        </p:nvSpPr>
        <p:spPr>
          <a:xfrm>
            <a:off x="8680449" y="2091338"/>
            <a:ext cx="2562225" cy="2883224"/>
          </a:xfrm>
          <a:prstGeom prst="rect">
            <a:avLst/>
          </a:prstGeom>
          <a:solidFill>
            <a:srgbClr val="A5A5A5"/>
          </a:solidFill>
          <a:ln w="12701" cap="flat">
            <a:solidFill>
              <a:srgbClr val="FF40FF"/>
            </a:solidFill>
            <a:prstDash val="solid"/>
            <a:miter/>
          </a:ln>
        </p:spPr>
        <p:txBody>
          <a:bodyPr anchorCtr="1">
            <a:normAutofit/>
          </a:bodyPr>
          <a:lstStyle/>
          <a:p>
            <a:pPr algn="ctr" eaLnBrk="1" fontAlgn="auto" hangingPunct="1">
              <a:spcBef>
                <a:spcPts val="0"/>
              </a:spcBef>
              <a:spcAft>
                <a:spcPts val="1415"/>
              </a:spcAft>
              <a:defRPr sz="1800" b="0" i="0" u="none" strike="noStrike" kern="0" cap="none" spc="0" baseline="0">
                <a:solidFill>
                  <a:srgbClr val="000000"/>
                </a:solidFill>
                <a:uFillTx/>
              </a:defRPr>
            </a:pPr>
            <a:r>
              <a:rPr lang="en-US" sz="3600" kern="0" dirty="0" err="1">
                <a:solidFill>
                  <a:srgbClr val="FFFFFF"/>
                </a:solidFill>
                <a:latin typeface="Bodoni 72 Oldstyle Book" pitchFamily="2" charset="0"/>
                <a:ea typeface="SimSun" pitchFamily="2"/>
              </a:rPr>
              <a:t>Bodyfit</a:t>
            </a:r>
            <a:r>
              <a:rPr lang="en-US" sz="3600" kern="0" dirty="0">
                <a:solidFill>
                  <a:srgbClr val="FFFFFF"/>
                </a:solidFill>
                <a:effectLst>
                  <a:outerShdw dist="19048" dir="2700000">
                    <a:srgbClr val="000000"/>
                  </a:outerShdw>
                </a:effectLst>
                <a:latin typeface="Bodoni 72 Oldstyle Book" pitchFamily="2" charset="0"/>
                <a:cs typeface="Avant garde medium bt"/>
              </a:rPr>
              <a:t>™</a:t>
            </a:r>
            <a:endParaRPr lang="en-US" sz="3600" kern="0" dirty="0">
              <a:solidFill>
                <a:srgbClr val="FFFFFF"/>
              </a:solidFill>
              <a:latin typeface="Bodoni 72 Oldstyle Book" pitchFamily="2" charset="0"/>
              <a:ea typeface="SimSun" pitchFamily="2"/>
            </a:endParaRPr>
          </a:p>
          <a:p>
            <a:pPr algn="ctr" eaLnBrk="1" fontAlgn="auto" hangingPunct="1">
              <a:lnSpc>
                <a:spcPct val="80000"/>
              </a:lnSpc>
              <a:spcBef>
                <a:spcPts val="0"/>
              </a:spcBef>
              <a:spcAft>
                <a:spcPts val="1415"/>
              </a:spcAft>
              <a:defRPr sz="1800" b="0" i="0" u="none" strike="noStrike" kern="0" cap="none" spc="0" baseline="0">
                <a:solidFill>
                  <a:srgbClr val="000000"/>
                </a:solidFill>
                <a:uFillTx/>
              </a:defRPr>
            </a:pPr>
            <a:r>
              <a:rPr lang="en-US" sz="2800" kern="0" dirty="0">
                <a:solidFill>
                  <a:srgbClr val="000000"/>
                </a:solidFill>
                <a:latin typeface="Bodoni 72 Oldstyle Book" pitchFamily="2" charset="0"/>
                <a:ea typeface="SimSun" pitchFamily="2"/>
              </a:rPr>
              <a:t>Reduces the appearance of cellulite and restore firmness</a:t>
            </a:r>
          </a:p>
        </p:txBody>
      </p:sp>
      <p:sp>
        <p:nvSpPr>
          <p:cNvPr id="5" name="Content Placeholder 2">
            <a:extLst>
              <a:ext uri="{FF2B5EF4-FFF2-40B4-BE49-F238E27FC236}">
                <a16:creationId xmlns:a16="http://schemas.microsoft.com/office/drawing/2014/main" id="{045C0607-673C-ED44-9773-97B0BBA3CAC6}"/>
              </a:ext>
            </a:extLst>
          </p:cNvPr>
          <p:cNvSpPr txBox="1"/>
          <p:nvPr/>
        </p:nvSpPr>
        <p:spPr>
          <a:xfrm>
            <a:off x="4401343" y="1531938"/>
            <a:ext cx="3783013" cy="4002024"/>
          </a:xfrm>
          <a:prstGeom prst="rect">
            <a:avLst/>
          </a:prstGeom>
          <a:solidFill>
            <a:srgbClr val="A5A5A5"/>
          </a:solidFill>
          <a:ln w="12701" cap="flat">
            <a:solidFill>
              <a:srgbClr val="FF40FF"/>
            </a:solidFill>
            <a:prstDash val="solid"/>
            <a:miter/>
          </a:ln>
        </p:spPr>
        <p:txBody>
          <a:bodyPr anchorCtr="1">
            <a:normAutofit/>
          </a:bodyPr>
          <a:lstStyle/>
          <a:p>
            <a:pPr algn="ctr" eaLnBrk="1" fontAlgn="auto" hangingPunct="1">
              <a:lnSpc>
                <a:spcPct val="120000"/>
              </a:lnSpc>
              <a:spcBef>
                <a:spcPts val="0"/>
              </a:spcBef>
              <a:spcAft>
                <a:spcPts val="1415"/>
              </a:spcAft>
              <a:defRPr sz="1700" b="0" i="0" u="none" strike="noStrike" kern="0" cap="none" spc="0" baseline="0">
                <a:solidFill>
                  <a:srgbClr val="000000"/>
                </a:solidFill>
                <a:uFillTx/>
              </a:defRPr>
            </a:pPr>
            <a:r>
              <a:rPr lang="en-US" sz="3600" kern="0" dirty="0">
                <a:solidFill>
                  <a:srgbClr val="FFFFFF"/>
                </a:solidFill>
                <a:latin typeface="Bodoni 72 Oldstyle Book" pitchFamily="2" charset="0"/>
                <a:ea typeface="SimSun" pitchFamily="2"/>
              </a:rPr>
              <a:t>Advanced </a:t>
            </a:r>
            <a:r>
              <a:rPr lang="en-US" sz="3600" kern="0" dirty="0" err="1">
                <a:solidFill>
                  <a:srgbClr val="FFFFFF"/>
                </a:solidFill>
                <a:latin typeface="Bodoni 72 Oldstyle Book" pitchFamily="2" charset="0"/>
                <a:ea typeface="SimSun" pitchFamily="2"/>
              </a:rPr>
              <a:t>Matrixyl</a:t>
            </a:r>
            <a:r>
              <a:rPr lang="en-US" sz="3600" kern="0" dirty="0">
                <a:solidFill>
                  <a:srgbClr val="FFFFFF"/>
                </a:solidFill>
                <a:latin typeface="Bodoni 72 Oldstyle Book" pitchFamily="2" charset="0"/>
                <a:ea typeface="SimSun" pitchFamily="2"/>
              </a:rPr>
              <a:t> </a:t>
            </a:r>
            <a:r>
              <a:rPr lang="en-US" sz="3600" kern="0" dirty="0" err="1">
                <a:solidFill>
                  <a:srgbClr val="FFFFFF"/>
                </a:solidFill>
                <a:latin typeface="Bodoni 72 Oldstyle Book" pitchFamily="2" charset="0"/>
                <a:ea typeface="SimSun" pitchFamily="2"/>
              </a:rPr>
              <a:t>Synthe</a:t>
            </a:r>
            <a:r>
              <a:rPr lang="en-US" sz="3600" kern="0" dirty="0">
                <a:solidFill>
                  <a:srgbClr val="FFFFFF"/>
                </a:solidFill>
                <a:latin typeface="Bodoni 72 Oldstyle Book" pitchFamily="2" charset="0"/>
                <a:ea typeface="SimSun" pitchFamily="2"/>
              </a:rPr>
              <a:t> 6</a:t>
            </a:r>
            <a:r>
              <a:rPr lang="en-US" sz="3600" kern="0" dirty="0">
                <a:solidFill>
                  <a:srgbClr val="FFFFFF"/>
                </a:solidFill>
                <a:effectLst>
                  <a:outerShdw dist="19048" dir="2700000">
                    <a:srgbClr val="000000"/>
                  </a:outerShdw>
                </a:effectLst>
                <a:latin typeface="Bodoni 72 Oldstyle Book" pitchFamily="2" charset="0"/>
                <a:cs typeface="Avant garde medium bt"/>
              </a:rPr>
              <a:t>™</a:t>
            </a:r>
            <a:endParaRPr lang="en-US" sz="3600" kern="0" dirty="0">
              <a:solidFill>
                <a:srgbClr val="FFFFFF"/>
              </a:solidFill>
              <a:latin typeface="Bodoni 72 Oldstyle Book" pitchFamily="2" charset="0"/>
              <a:ea typeface="SimSun" pitchFamily="2"/>
            </a:endParaRPr>
          </a:p>
          <a:p>
            <a:pPr algn="ctr" eaLnBrk="1" fontAlgn="auto" hangingPunct="1">
              <a:lnSpc>
                <a:spcPct val="80000"/>
              </a:lnSpc>
              <a:spcBef>
                <a:spcPts val="0"/>
              </a:spcBef>
              <a:spcAft>
                <a:spcPts val="1415"/>
              </a:spcAft>
              <a:defRPr sz="1700" b="0" i="0" u="none" strike="noStrike" kern="0" cap="none" spc="0" baseline="0">
                <a:solidFill>
                  <a:srgbClr val="000000"/>
                </a:solidFill>
                <a:uFillTx/>
              </a:defRPr>
            </a:pPr>
            <a:r>
              <a:rPr lang="en-US" sz="2800" kern="0" dirty="0">
                <a:solidFill>
                  <a:srgbClr val="000000"/>
                </a:solidFill>
                <a:latin typeface="Bodoni 72 Oldstyle Book" pitchFamily="2" charset="0"/>
                <a:ea typeface="SimSun" pitchFamily="2"/>
              </a:rPr>
              <a:t>Powerful anti-aging peptide that reduces the appearance of fine lines and wrinkles for long lasting results</a:t>
            </a:r>
          </a:p>
        </p:txBody>
      </p:sp>
      <p:sp>
        <p:nvSpPr>
          <p:cNvPr id="6" name="Content Placeholder 2">
            <a:extLst>
              <a:ext uri="{FF2B5EF4-FFF2-40B4-BE49-F238E27FC236}">
                <a16:creationId xmlns:a16="http://schemas.microsoft.com/office/drawing/2014/main" id="{C9B15A01-E1C8-C945-9957-09126953C2C5}"/>
              </a:ext>
            </a:extLst>
          </p:cNvPr>
          <p:cNvSpPr txBox="1"/>
          <p:nvPr/>
        </p:nvSpPr>
        <p:spPr>
          <a:xfrm>
            <a:off x="1035050" y="1781144"/>
            <a:ext cx="2976562" cy="3503612"/>
          </a:xfrm>
          <a:prstGeom prst="rect">
            <a:avLst/>
          </a:prstGeom>
          <a:solidFill>
            <a:srgbClr val="A5A5A5"/>
          </a:solidFill>
          <a:ln w="12701" cap="flat">
            <a:solidFill>
              <a:srgbClr val="FF40FF"/>
            </a:solidFill>
            <a:prstDash val="solid"/>
            <a:miter/>
          </a:ln>
        </p:spPr>
        <p:txBody>
          <a:bodyPr>
            <a:normAutofit/>
          </a:bodyPr>
          <a:lstStyle/>
          <a:p>
            <a:pPr algn="ctr" eaLnBrk="1" fontAlgn="auto" hangingPunct="1">
              <a:spcBef>
                <a:spcPts val="0"/>
              </a:spcBef>
              <a:spcAft>
                <a:spcPts val="1415"/>
              </a:spcAft>
              <a:defRPr sz="1800" b="0" i="0" u="none" strike="noStrike" kern="0" cap="none" spc="0" baseline="0">
                <a:solidFill>
                  <a:srgbClr val="000000"/>
                </a:solidFill>
                <a:uFillTx/>
              </a:defRPr>
            </a:pPr>
            <a:r>
              <a:rPr lang="en-US" sz="3600" kern="0" dirty="0" err="1">
                <a:solidFill>
                  <a:srgbClr val="FFFFFF"/>
                </a:solidFill>
                <a:latin typeface="Bodoni 72 Oldstyle Book" pitchFamily="2" charset="0"/>
                <a:ea typeface="SimSun" pitchFamily="2"/>
              </a:rPr>
              <a:t>Renovage</a:t>
            </a:r>
            <a:r>
              <a:rPr lang="en-US" sz="3600" kern="0" dirty="0">
                <a:solidFill>
                  <a:srgbClr val="FFFFFF"/>
                </a:solidFill>
                <a:effectLst>
                  <a:outerShdw dist="19048" dir="2700000">
                    <a:srgbClr val="000000"/>
                  </a:outerShdw>
                </a:effectLst>
                <a:latin typeface="Bodoni 72 Oldstyle Book" pitchFamily="2" charset="0"/>
                <a:cs typeface="Avant garde medium bt"/>
              </a:rPr>
              <a:t>™</a:t>
            </a:r>
            <a:endParaRPr lang="en-US" sz="3600" kern="0" dirty="0">
              <a:solidFill>
                <a:srgbClr val="FFFFFF"/>
              </a:solidFill>
              <a:latin typeface="Bodoni 72 Oldstyle Book" pitchFamily="2" charset="0"/>
              <a:ea typeface="SimSun" pitchFamily="2"/>
            </a:endParaRPr>
          </a:p>
          <a:p>
            <a:pPr algn="ctr" eaLnBrk="1" fontAlgn="auto" hangingPunct="1">
              <a:lnSpc>
                <a:spcPct val="80000"/>
              </a:lnSpc>
              <a:spcBef>
                <a:spcPts val="0"/>
              </a:spcBef>
              <a:spcAft>
                <a:spcPts val="1415"/>
              </a:spcAft>
              <a:defRPr sz="1800" b="0" i="0" u="none" strike="noStrike" kern="0" cap="none" spc="0" baseline="0">
                <a:solidFill>
                  <a:srgbClr val="000000"/>
                </a:solidFill>
                <a:uFillTx/>
              </a:defRPr>
            </a:pPr>
            <a:r>
              <a:rPr lang="en-US" sz="2800" kern="0" dirty="0">
                <a:solidFill>
                  <a:srgbClr val="000000"/>
                </a:solidFill>
                <a:latin typeface="Bodoni 72 Oldstyle Book" pitchFamily="2" charset="0"/>
                <a:ea typeface="SimSun" pitchFamily="2"/>
              </a:rPr>
              <a:t>Targets the appearance of wrinkles and aging; firm, hydrates and plumps the skin</a:t>
            </a:r>
          </a:p>
          <a:p>
            <a:pPr eaLnBrk="1" fontAlgn="auto" hangingPunct="1">
              <a:lnSpc>
                <a:spcPct val="80000"/>
              </a:lnSpc>
              <a:spcBef>
                <a:spcPts val="0"/>
              </a:spcBef>
              <a:spcAft>
                <a:spcPts val="1415"/>
              </a:spcAft>
              <a:defRPr sz="1800" b="0" i="0" u="none" strike="noStrike" kern="0" cap="none" spc="0" baseline="0">
                <a:solidFill>
                  <a:srgbClr val="000000"/>
                </a:solidFill>
                <a:uFillTx/>
              </a:defRPr>
            </a:pPr>
            <a:endParaRPr lang="en-US" sz="2800" kern="0" dirty="0">
              <a:solidFill>
                <a:srgbClr val="000000"/>
              </a:solidFill>
              <a:latin typeface="Bodoni 72 Oldstyle Book" pitchFamily="2" charset="0"/>
              <a:ea typeface="SimSun" pitchFamily="2"/>
            </a:endParaRPr>
          </a:p>
        </p:txBody>
      </p:sp>
    </p:spTree>
    <p:extLst>
      <p:ext uri="{BB962C8B-B14F-4D97-AF65-F5344CB8AC3E}">
        <p14:creationId xmlns:p14="http://schemas.microsoft.com/office/powerpoint/2010/main" val="1168049936"/>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iagram&#10;&#10;Description automatically generated with medium confidence">
            <a:extLst>
              <a:ext uri="{FF2B5EF4-FFF2-40B4-BE49-F238E27FC236}">
                <a16:creationId xmlns:a16="http://schemas.microsoft.com/office/drawing/2014/main" id="{06582085-A5A0-A745-8CA5-D9A2686F014E}"/>
              </a:ext>
            </a:extLst>
          </p:cNvPr>
          <p:cNvPicPr>
            <a:picLocks noChangeAspect="1"/>
          </p:cNvPicPr>
          <p:nvPr/>
        </p:nvPicPr>
        <p:blipFill>
          <a:blip r:embed="rId2"/>
          <a:stretch>
            <a:fillRect/>
          </a:stretch>
        </p:blipFill>
        <p:spPr>
          <a:xfrm>
            <a:off x="4930" y="0"/>
            <a:ext cx="12182140" cy="6858000"/>
          </a:xfrm>
          <a:prstGeom prst="rect">
            <a:avLst/>
          </a:prstGeom>
        </p:spPr>
      </p:pic>
      <p:sp>
        <p:nvSpPr>
          <p:cNvPr id="3" name="Title 2">
            <a:extLst>
              <a:ext uri="{FF2B5EF4-FFF2-40B4-BE49-F238E27FC236}">
                <a16:creationId xmlns:a16="http://schemas.microsoft.com/office/drawing/2014/main" id="{389695FE-D4F6-9647-BA89-5F29B0823307}"/>
              </a:ext>
            </a:extLst>
          </p:cNvPr>
          <p:cNvSpPr>
            <a:spLocks noGrp="1"/>
          </p:cNvSpPr>
          <p:nvPr>
            <p:ph type="title"/>
          </p:nvPr>
        </p:nvSpPr>
        <p:spPr/>
        <p:txBody>
          <a:bodyPr/>
          <a:lstStyle/>
          <a:p>
            <a:pPr algn="ctr"/>
            <a:r>
              <a:rPr lang="en-US" dirty="0">
                <a:solidFill>
                  <a:srgbClr val="FF40FF"/>
                </a:solidFill>
                <a:latin typeface="Baskerville" panose="02020502070401020303" pitchFamily="18" charset="0"/>
                <a:ea typeface="Baskerville" panose="02020502070401020303" pitchFamily="18" charset="0"/>
              </a:rPr>
              <a:t>NEW 2022 Key Ingredients</a:t>
            </a:r>
          </a:p>
        </p:txBody>
      </p:sp>
      <p:sp>
        <p:nvSpPr>
          <p:cNvPr id="4" name="Content Placeholder 3">
            <a:extLst>
              <a:ext uri="{FF2B5EF4-FFF2-40B4-BE49-F238E27FC236}">
                <a16:creationId xmlns:a16="http://schemas.microsoft.com/office/drawing/2014/main" id="{121B96C6-00AC-B24D-BD64-53C7FC43E36E}"/>
              </a:ext>
            </a:extLst>
          </p:cNvPr>
          <p:cNvSpPr>
            <a:spLocks noGrp="1"/>
          </p:cNvSpPr>
          <p:nvPr>
            <p:ph idx="1"/>
          </p:nvPr>
        </p:nvSpPr>
        <p:spPr/>
        <p:txBody>
          <a:bodyPr>
            <a:normAutofit fontScale="85000" lnSpcReduction="10000"/>
          </a:bodyPr>
          <a:lstStyle/>
          <a:p>
            <a:pPr marL="0" indent="0">
              <a:buNone/>
            </a:pPr>
            <a:r>
              <a:rPr lang="en-US" b="1" dirty="0">
                <a:latin typeface="Baskerville" panose="02020502070401020303" pitchFamily="18" charset="0"/>
                <a:ea typeface="Baskerville" panose="02020502070401020303" pitchFamily="18" charset="0"/>
              </a:rPr>
              <a:t>• Plant Based Stem Cell Extract </a:t>
            </a:r>
            <a:r>
              <a:rPr lang="en-US" dirty="0">
                <a:latin typeface="Baskerville" panose="02020502070401020303" pitchFamily="18" charset="0"/>
                <a:ea typeface="Baskerville" panose="02020502070401020303" pitchFamily="18" charset="0"/>
              </a:rPr>
              <a:t>– Helps to promote cell turnover and increase collagen production for a more youthful appearance. </a:t>
            </a:r>
          </a:p>
          <a:p>
            <a:pPr marL="0" indent="0">
              <a:buNone/>
            </a:pPr>
            <a:r>
              <a:rPr lang="en-US" b="1" dirty="0">
                <a:latin typeface="Baskerville" panose="02020502070401020303" pitchFamily="18" charset="0"/>
                <a:ea typeface="Baskerville" panose="02020502070401020303" pitchFamily="18" charset="0"/>
              </a:rPr>
              <a:t>• Organic Grape Water – </a:t>
            </a:r>
            <a:r>
              <a:rPr lang="en-US" dirty="0">
                <a:latin typeface="Baskerville" panose="02020502070401020303" pitchFamily="18" charset="0"/>
                <a:ea typeface="Baskerville" panose="02020502070401020303" pitchFamily="18" charset="0"/>
              </a:rPr>
              <a:t>A power packed prebiotic that can help to improve the skin’s microbiome to reveal fresh, healthy-looking skin, high in Vitamins A, B &amp; C, contains potent antioxidant properties for skin rejuvenation.</a:t>
            </a:r>
          </a:p>
          <a:p>
            <a:pPr lvl="1"/>
            <a:r>
              <a:rPr lang="en-US" dirty="0">
                <a:latin typeface="Baskerville" panose="02020502070401020303" pitchFamily="18" charset="0"/>
                <a:ea typeface="Baskerville" panose="02020502070401020303" pitchFamily="18" charset="0"/>
              </a:rPr>
              <a:t>Integrating friendly prebiotics into your skincare routine means a commitment to preserving and strengthening the balance of your skin’s natural protective barrier. Prebiotics like ferments are superfoods for the microbiome, as they feed the healthy bacteria living on our skin.</a:t>
            </a:r>
          </a:p>
          <a:p>
            <a:pPr marL="0" indent="0">
              <a:buNone/>
            </a:pPr>
            <a:r>
              <a:rPr lang="en-US" b="1" dirty="0">
                <a:latin typeface="Baskerville" panose="02020502070401020303" pitchFamily="18" charset="0"/>
                <a:ea typeface="Baskerville" panose="02020502070401020303" pitchFamily="18" charset="0"/>
              </a:rPr>
              <a:t>• Vitamin F – </a:t>
            </a:r>
            <a:r>
              <a:rPr lang="en-US" dirty="0">
                <a:latin typeface="Baskerville" panose="02020502070401020303" pitchFamily="18" charset="0"/>
                <a:ea typeface="Baskerville" panose="02020502070401020303" pitchFamily="18" charset="0"/>
              </a:rPr>
              <a:t>Helps to calm compromised skin by repairing moisture levels and decreasing inflammation, good for those with skin conditions and acne prone skin. </a:t>
            </a:r>
          </a:p>
          <a:p>
            <a:pPr lvl="1"/>
            <a:r>
              <a:rPr lang="en-US" dirty="0">
                <a:latin typeface="Baskerville" panose="02020502070401020303" pitchFamily="18" charset="0"/>
                <a:ea typeface="Baskerville" panose="02020502070401020303" pitchFamily="18" charset="0"/>
              </a:rPr>
              <a:t>Made up of an omega-3 fatty acid an omega-6 fatty acid which together help regulate and promote healthy function of our body, including playing a major role in the health of our skin</a:t>
            </a:r>
          </a:p>
          <a:p>
            <a:endParaRPr lang="en-US" dirty="0">
              <a:latin typeface="Baskerville" panose="02020502070401020303" pitchFamily="18" charset="0"/>
              <a:ea typeface="Baskerville" panose="02020502070401020303" pitchFamily="18" charset="0"/>
            </a:endParaRPr>
          </a:p>
        </p:txBody>
      </p:sp>
    </p:spTree>
    <p:extLst>
      <p:ext uri="{BB962C8B-B14F-4D97-AF65-F5344CB8AC3E}">
        <p14:creationId xmlns:p14="http://schemas.microsoft.com/office/powerpoint/2010/main" val="38888713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iagram&#10;&#10;Description automatically generated with medium confidence">
            <a:extLst>
              <a:ext uri="{FF2B5EF4-FFF2-40B4-BE49-F238E27FC236}">
                <a16:creationId xmlns:a16="http://schemas.microsoft.com/office/drawing/2014/main" id="{39A2DDB9-6634-A64F-941B-BDDA55224DDF}"/>
              </a:ext>
            </a:extLst>
          </p:cNvPr>
          <p:cNvPicPr>
            <a:picLocks noChangeAspect="1"/>
          </p:cNvPicPr>
          <p:nvPr/>
        </p:nvPicPr>
        <p:blipFill>
          <a:blip r:embed="rId2"/>
          <a:stretch>
            <a:fillRect/>
          </a:stretch>
        </p:blipFill>
        <p:spPr>
          <a:xfrm>
            <a:off x="4930" y="0"/>
            <a:ext cx="12182140" cy="6858000"/>
          </a:xfrm>
          <a:prstGeom prst="rect">
            <a:avLst/>
          </a:prstGeom>
        </p:spPr>
      </p:pic>
      <p:sp>
        <p:nvSpPr>
          <p:cNvPr id="4" name="Content Placeholder 3">
            <a:extLst>
              <a:ext uri="{FF2B5EF4-FFF2-40B4-BE49-F238E27FC236}">
                <a16:creationId xmlns:a16="http://schemas.microsoft.com/office/drawing/2014/main" id="{2B282570-E188-874D-975B-C06AB5C5D2F8}"/>
              </a:ext>
            </a:extLst>
          </p:cNvPr>
          <p:cNvSpPr>
            <a:spLocks noGrp="1"/>
          </p:cNvSpPr>
          <p:nvPr>
            <p:ph idx="1"/>
          </p:nvPr>
        </p:nvSpPr>
        <p:spPr/>
        <p:txBody>
          <a:bodyPr>
            <a:normAutofit lnSpcReduction="10000"/>
          </a:bodyPr>
          <a:lstStyle/>
          <a:p>
            <a:pPr marL="0" indent="0">
              <a:buNone/>
            </a:pPr>
            <a:r>
              <a:rPr lang="en-US" dirty="0">
                <a:latin typeface="Baskerville" panose="02020502070401020303" pitchFamily="18" charset="0"/>
                <a:ea typeface="Baskerville" panose="02020502070401020303" pitchFamily="18" charset="0"/>
              </a:rPr>
              <a:t>• </a:t>
            </a:r>
            <a:r>
              <a:rPr lang="en-US" b="1" dirty="0">
                <a:latin typeface="Baskerville" panose="02020502070401020303" pitchFamily="18" charset="0"/>
                <a:ea typeface="Baskerville" panose="02020502070401020303" pitchFamily="18" charset="0"/>
              </a:rPr>
              <a:t>Maracujá Oil </a:t>
            </a:r>
            <a:r>
              <a:rPr lang="en-US" dirty="0">
                <a:latin typeface="Baskerville" panose="02020502070401020303" pitchFamily="18" charset="0"/>
                <a:ea typeface="Baskerville" panose="02020502070401020303" pitchFamily="18" charset="0"/>
              </a:rPr>
              <a:t>– Helps to address damaged or weakened skin, while helping to support the healing process. Contains antibacterial and anti-inflammatory properties that can help improve the overall appearance of skin. </a:t>
            </a:r>
          </a:p>
          <a:p>
            <a:pPr marL="0" indent="0">
              <a:buNone/>
            </a:pPr>
            <a:r>
              <a:rPr lang="en-US" dirty="0">
                <a:latin typeface="Baskerville" panose="02020502070401020303" pitchFamily="18" charset="0"/>
                <a:ea typeface="Baskerville" panose="02020502070401020303" pitchFamily="18" charset="0"/>
              </a:rPr>
              <a:t>• </a:t>
            </a:r>
            <a:r>
              <a:rPr lang="en-US" b="1" dirty="0" err="1">
                <a:latin typeface="Baskerville" panose="02020502070401020303" pitchFamily="18" charset="0"/>
                <a:ea typeface="Baskerville" panose="02020502070401020303" pitchFamily="18" charset="0"/>
              </a:rPr>
              <a:t>Mandelic</a:t>
            </a:r>
            <a:r>
              <a:rPr lang="en-US" b="1" dirty="0">
                <a:latin typeface="Baskerville" panose="02020502070401020303" pitchFamily="18" charset="0"/>
                <a:ea typeface="Baskerville" panose="02020502070401020303" pitchFamily="18" charset="0"/>
              </a:rPr>
              <a:t> Acid </a:t>
            </a:r>
            <a:r>
              <a:rPr lang="en-US" dirty="0">
                <a:latin typeface="Baskerville" panose="02020502070401020303" pitchFamily="18" charset="0"/>
                <a:ea typeface="Baskerville" panose="02020502070401020303" pitchFamily="18" charset="0"/>
              </a:rPr>
              <a:t>– Works as a gentle exfoliant to reveal fresh, youthful skin while demising the appearance of fine lines, wrinkles, dark spots and dullness, accelerates cell turnover which helps with collagen production</a:t>
            </a:r>
          </a:p>
          <a:p>
            <a:pPr marL="0" indent="0">
              <a:buNone/>
            </a:pPr>
            <a:r>
              <a:rPr lang="en-US" b="1" dirty="0">
                <a:latin typeface="Baskerville" panose="02020502070401020303" pitchFamily="18" charset="0"/>
                <a:ea typeface="Baskerville" panose="02020502070401020303" pitchFamily="18" charset="0"/>
              </a:rPr>
              <a:t>• Chaga Mushroom Extract – </a:t>
            </a:r>
            <a:r>
              <a:rPr lang="en-US" dirty="0">
                <a:latin typeface="Baskerville" panose="02020502070401020303" pitchFamily="18" charset="0"/>
                <a:ea typeface="Baskerville" panose="02020502070401020303" pitchFamily="18" charset="0"/>
              </a:rPr>
              <a:t>Helps to prevent moisture loss by creating a protective, breathable moisture barrier, beneficial for those with skin conditions.</a:t>
            </a:r>
          </a:p>
          <a:p>
            <a:endParaRPr lang="en-US" dirty="0"/>
          </a:p>
        </p:txBody>
      </p:sp>
      <p:sp>
        <p:nvSpPr>
          <p:cNvPr id="5" name="Title 2">
            <a:extLst>
              <a:ext uri="{FF2B5EF4-FFF2-40B4-BE49-F238E27FC236}">
                <a16:creationId xmlns:a16="http://schemas.microsoft.com/office/drawing/2014/main" id="{EBBD6A1A-B79F-B84D-8CEB-7FE6400D5A74}"/>
              </a:ext>
            </a:extLst>
          </p:cNvPr>
          <p:cNvSpPr>
            <a:spLocks noGrp="1"/>
          </p:cNvSpPr>
          <p:nvPr>
            <p:ph type="title"/>
          </p:nvPr>
        </p:nvSpPr>
        <p:spPr>
          <a:xfrm>
            <a:off x="838200" y="365125"/>
            <a:ext cx="10515600" cy="1325563"/>
          </a:xfrm>
        </p:spPr>
        <p:txBody>
          <a:bodyPr/>
          <a:lstStyle/>
          <a:p>
            <a:pPr algn="ctr"/>
            <a:r>
              <a:rPr lang="en-US" dirty="0">
                <a:solidFill>
                  <a:srgbClr val="FF40FF"/>
                </a:solidFill>
                <a:latin typeface="Baskerville" panose="02020502070401020303" pitchFamily="18" charset="0"/>
                <a:ea typeface="Baskerville" panose="02020502070401020303" pitchFamily="18" charset="0"/>
              </a:rPr>
              <a:t>NEW 2022 Key Ingredients</a:t>
            </a:r>
          </a:p>
        </p:txBody>
      </p:sp>
    </p:spTree>
    <p:extLst>
      <p:ext uri="{BB962C8B-B14F-4D97-AF65-F5344CB8AC3E}">
        <p14:creationId xmlns:p14="http://schemas.microsoft.com/office/powerpoint/2010/main" val="207914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iagram&#10;&#10;Description automatically generated with medium confidence">
            <a:extLst>
              <a:ext uri="{FF2B5EF4-FFF2-40B4-BE49-F238E27FC236}">
                <a16:creationId xmlns:a16="http://schemas.microsoft.com/office/drawing/2014/main" id="{39A2DDB9-6634-A64F-941B-BDDA55224DDF}"/>
              </a:ext>
            </a:extLst>
          </p:cNvPr>
          <p:cNvPicPr>
            <a:picLocks noChangeAspect="1"/>
          </p:cNvPicPr>
          <p:nvPr/>
        </p:nvPicPr>
        <p:blipFill>
          <a:blip r:embed="rId2"/>
          <a:stretch>
            <a:fillRect/>
          </a:stretch>
        </p:blipFill>
        <p:spPr>
          <a:xfrm>
            <a:off x="4930" y="0"/>
            <a:ext cx="12182140" cy="6858000"/>
          </a:xfrm>
          <a:prstGeom prst="rect">
            <a:avLst/>
          </a:prstGeom>
        </p:spPr>
      </p:pic>
      <p:sp>
        <p:nvSpPr>
          <p:cNvPr id="4" name="Content Placeholder 3">
            <a:extLst>
              <a:ext uri="{FF2B5EF4-FFF2-40B4-BE49-F238E27FC236}">
                <a16:creationId xmlns:a16="http://schemas.microsoft.com/office/drawing/2014/main" id="{2B282570-E188-874D-975B-C06AB5C5D2F8}"/>
              </a:ext>
            </a:extLst>
          </p:cNvPr>
          <p:cNvSpPr>
            <a:spLocks noGrp="1"/>
          </p:cNvSpPr>
          <p:nvPr>
            <p:ph idx="1"/>
          </p:nvPr>
        </p:nvSpPr>
        <p:spPr/>
        <p:txBody>
          <a:bodyPr>
            <a:normAutofit/>
          </a:bodyPr>
          <a:lstStyle/>
          <a:p>
            <a:pPr marL="0" indent="0" algn="ctr">
              <a:buNone/>
            </a:pPr>
            <a:endParaRPr lang="en-US" sz="4800" dirty="0">
              <a:latin typeface="Baskerville" panose="02020502070401020303" pitchFamily="18" charset="0"/>
              <a:ea typeface="Baskerville" panose="02020502070401020303" pitchFamily="18" charset="0"/>
            </a:endParaRPr>
          </a:p>
          <a:p>
            <a:pPr marL="0" indent="0" algn="ctr">
              <a:buNone/>
            </a:pPr>
            <a:r>
              <a:rPr lang="en-US" sz="4800" dirty="0">
                <a:latin typeface="Baskerville" panose="02020502070401020303" pitchFamily="18" charset="0"/>
                <a:ea typeface="Baskerville" panose="02020502070401020303" pitchFamily="18" charset="0"/>
              </a:rPr>
              <a:t>If you were to explain why clients should use Devoted Creations lotions – what 3 things would you say?</a:t>
            </a:r>
          </a:p>
          <a:p>
            <a:pPr marL="0" indent="0" algn="ctr">
              <a:buNone/>
            </a:pPr>
            <a:endParaRPr lang="en-US" sz="4800" dirty="0">
              <a:latin typeface="Baskerville" panose="02020502070401020303" pitchFamily="18" charset="0"/>
              <a:ea typeface="Baskerville" panose="02020502070401020303" pitchFamily="18" charset="0"/>
            </a:endParaRPr>
          </a:p>
          <a:p>
            <a:pPr algn="ctr"/>
            <a:endParaRPr lang="en-US" sz="4800" dirty="0"/>
          </a:p>
        </p:txBody>
      </p:sp>
      <p:sp>
        <p:nvSpPr>
          <p:cNvPr id="5" name="Title 2">
            <a:extLst>
              <a:ext uri="{FF2B5EF4-FFF2-40B4-BE49-F238E27FC236}">
                <a16:creationId xmlns:a16="http://schemas.microsoft.com/office/drawing/2014/main" id="{EBBD6A1A-B79F-B84D-8CEB-7FE6400D5A74}"/>
              </a:ext>
            </a:extLst>
          </p:cNvPr>
          <p:cNvSpPr>
            <a:spLocks noGrp="1"/>
          </p:cNvSpPr>
          <p:nvPr>
            <p:ph type="title"/>
          </p:nvPr>
        </p:nvSpPr>
        <p:spPr>
          <a:xfrm>
            <a:off x="838200" y="365125"/>
            <a:ext cx="10515600" cy="1325563"/>
          </a:xfrm>
        </p:spPr>
        <p:txBody>
          <a:bodyPr>
            <a:normAutofit/>
          </a:bodyPr>
          <a:lstStyle/>
          <a:p>
            <a:pPr algn="ctr"/>
            <a:r>
              <a:rPr lang="en-US" sz="8800" dirty="0">
                <a:solidFill>
                  <a:srgbClr val="FF40FF"/>
                </a:solidFill>
                <a:latin typeface="Baskerville" panose="02020502070401020303" pitchFamily="18" charset="0"/>
                <a:ea typeface="Baskerville" panose="02020502070401020303" pitchFamily="18" charset="0"/>
              </a:rPr>
              <a:t>POP QUIZ!</a:t>
            </a:r>
          </a:p>
        </p:txBody>
      </p:sp>
    </p:spTree>
    <p:extLst>
      <p:ext uri="{BB962C8B-B14F-4D97-AF65-F5344CB8AC3E}">
        <p14:creationId xmlns:p14="http://schemas.microsoft.com/office/powerpoint/2010/main" val="29981814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indoor&#10;&#10;Description automatically generated">
            <a:extLst>
              <a:ext uri="{FF2B5EF4-FFF2-40B4-BE49-F238E27FC236}">
                <a16:creationId xmlns:a16="http://schemas.microsoft.com/office/drawing/2014/main" id="{D9497B4D-FF00-F744-80E7-4E0E267417AD}"/>
              </a:ext>
            </a:extLst>
          </p:cNvPr>
          <p:cNvPicPr>
            <a:picLocks noChangeAspect="1"/>
          </p:cNvPicPr>
          <p:nvPr/>
        </p:nvPicPr>
        <p:blipFill>
          <a:blip r:embed="rId2"/>
          <a:stretch>
            <a:fillRect/>
          </a:stretch>
        </p:blipFill>
        <p:spPr>
          <a:xfrm>
            <a:off x="4930" y="0"/>
            <a:ext cx="12182140" cy="6858000"/>
          </a:xfrm>
          <a:prstGeom prst="rect">
            <a:avLst/>
          </a:prstGeom>
        </p:spPr>
      </p:pic>
    </p:spTree>
    <p:extLst>
      <p:ext uri="{BB962C8B-B14F-4D97-AF65-F5344CB8AC3E}">
        <p14:creationId xmlns:p14="http://schemas.microsoft.com/office/powerpoint/2010/main" val="405646921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pie chart&#10;&#10;Description automatically generated">
            <a:extLst>
              <a:ext uri="{FF2B5EF4-FFF2-40B4-BE49-F238E27FC236}">
                <a16:creationId xmlns:a16="http://schemas.microsoft.com/office/drawing/2014/main" id="{E9AD8847-29CD-9245-B3E3-945FE76F9235}"/>
              </a:ext>
            </a:extLst>
          </p:cNvPr>
          <p:cNvPicPr>
            <a:picLocks noChangeAspect="1"/>
          </p:cNvPicPr>
          <p:nvPr/>
        </p:nvPicPr>
        <p:blipFill>
          <a:blip r:embed="rId2"/>
          <a:stretch>
            <a:fillRect/>
          </a:stretch>
        </p:blipFill>
        <p:spPr>
          <a:xfrm>
            <a:off x="4930" y="0"/>
            <a:ext cx="12182140" cy="6858000"/>
          </a:xfrm>
          <a:prstGeom prst="rect">
            <a:avLst/>
          </a:prstGeom>
        </p:spPr>
      </p:pic>
      <p:sp>
        <p:nvSpPr>
          <p:cNvPr id="4" name="Content Placeholder 2">
            <a:extLst>
              <a:ext uri="{FF2B5EF4-FFF2-40B4-BE49-F238E27FC236}">
                <a16:creationId xmlns:a16="http://schemas.microsoft.com/office/drawing/2014/main" id="{B629B76A-F85D-704C-A74E-3A7EDD88F577}"/>
              </a:ext>
            </a:extLst>
          </p:cNvPr>
          <p:cNvSpPr txBox="1"/>
          <p:nvPr/>
        </p:nvSpPr>
        <p:spPr>
          <a:xfrm>
            <a:off x="5076922" y="1754044"/>
            <a:ext cx="6644218" cy="4781108"/>
          </a:xfrm>
          <a:prstGeom prst="rect">
            <a:avLst/>
          </a:prstGeom>
          <a:noFill/>
          <a:ln cap="flat">
            <a:noFill/>
          </a:ln>
        </p:spPr>
        <p:txBody>
          <a:bodyPr vert="horz" wrap="square" lIns="91440" tIns="45720" rIns="91440" bIns="45720" anchor="t" anchorCtr="0" compatLnSpc="1">
            <a:normAutofit fontScale="92500" lnSpcReduction="20000"/>
          </a:bodyPr>
          <a:lstStyle/>
          <a:p>
            <a:pPr marL="0" marR="0" lvl="0" indent="0" algn="l" defTabSz="914400" rtl="0" fontAlgn="auto" hangingPunct="1">
              <a:spcBef>
                <a:spcPts val="0"/>
              </a:spcBef>
              <a:spcAft>
                <a:spcPts val="215"/>
              </a:spcAft>
              <a:buSzPct val="45000"/>
              <a:buFont typeface="StarSymbol"/>
              <a:buChar char="●"/>
              <a:tabLst/>
              <a:defRPr sz="1800" b="0" i="0" u="none" strike="noStrike" kern="0" cap="none" spc="0" baseline="0">
                <a:solidFill>
                  <a:srgbClr val="000000"/>
                </a:solidFill>
                <a:uFillTx/>
              </a:defRPr>
            </a:pPr>
            <a:r>
              <a:rPr lang="en-US" sz="1400" b="1"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Plateau Breaking Dark Tanning Optimizer – </a:t>
            </a:r>
            <a:r>
              <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Deeply intensifies tanning results for superior dark color without the use of added bronzers.</a:t>
            </a:r>
          </a:p>
          <a:p>
            <a:pPr marL="0" marR="0" lvl="0" indent="0" algn="l" defTabSz="914400" rtl="0" fontAlgn="auto" hangingPunct="1">
              <a:spcBef>
                <a:spcPts val="0"/>
              </a:spcBef>
              <a:spcAft>
                <a:spcPts val="215"/>
              </a:spcAft>
              <a:buSzPct val="45000"/>
              <a:buFont typeface="StarSymbol"/>
              <a:buChar char="●"/>
              <a:tabLst/>
              <a:defRPr sz="1800" b="0" i="0" u="none" strike="noStrike" kern="0" cap="none" spc="0" baseline="0">
                <a:solidFill>
                  <a:srgbClr val="000000"/>
                </a:solidFill>
                <a:uFillTx/>
              </a:defRPr>
            </a:pPr>
            <a:r>
              <a:rPr lang="en-US" sz="1400" b="1"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pH Balancing </a:t>
            </a:r>
            <a:r>
              <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&amp; formulated for use in all light units – Maximize your session in red light, blue light or UV light with pH balancing gents that allow for optimal light absorption.</a:t>
            </a:r>
          </a:p>
          <a:p>
            <a:pPr marL="0" marR="0" lvl="0" indent="0" algn="l" defTabSz="914400" rtl="0" fontAlgn="auto" hangingPunct="1">
              <a:spcBef>
                <a:spcPts val="0"/>
              </a:spcBef>
              <a:spcAft>
                <a:spcPts val="215"/>
              </a:spcAft>
              <a:buSzPct val="45000"/>
              <a:buFont typeface="StarSymbol"/>
              <a:buChar char="●"/>
              <a:tabLst/>
              <a:defRPr sz="1800" b="0" i="0" u="none" strike="noStrike" kern="0" cap="none" spc="0" baseline="0">
                <a:solidFill>
                  <a:srgbClr val="000000"/>
                </a:solidFill>
                <a:uFillTx/>
              </a:defRPr>
            </a:pPr>
            <a:r>
              <a:rPr lang="en-US" sz="1400" b="1"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Light Activated</a:t>
            </a:r>
            <a:r>
              <a:rPr lang="en-US" sz="1400" b="1" dirty="0">
                <a:solidFill>
                  <a:srgbClr val="000000"/>
                </a:solidFill>
                <a:latin typeface="Baskerville" panose="02020502070401020303" pitchFamily="18" charset="0"/>
                <a:ea typeface="Baskerville" panose="02020502070401020303" pitchFamily="18" charset="0"/>
                <a:cs typeface="Lucida Sans" pitchFamily="2"/>
              </a:rPr>
              <a:t> </a:t>
            </a:r>
            <a:r>
              <a:rPr lang="en-US" sz="1400" b="1" dirty="0" err="1">
                <a:solidFill>
                  <a:srgbClr val="000000"/>
                </a:solidFill>
                <a:latin typeface="Baskerville" panose="02020502070401020303" pitchFamily="18" charset="0"/>
                <a:ea typeface="Baskerville" panose="02020502070401020303" pitchFamily="18" charset="0"/>
                <a:cs typeface="Lucida Sans" pitchFamily="2"/>
              </a:rPr>
              <a:t>Photosomes</a:t>
            </a:r>
            <a:r>
              <a:rPr lang="en-US" sz="1400" b="1" dirty="0">
                <a:solidFill>
                  <a:srgbClr val="000000"/>
                </a:solidFill>
                <a:latin typeface="Baskerville" panose="02020502070401020303" pitchFamily="18" charset="0"/>
                <a:ea typeface="Baskerville" panose="02020502070401020303" pitchFamily="18" charset="0"/>
                <a:cs typeface="Lucida Sans" pitchFamily="2"/>
              </a:rPr>
              <a:t> </a:t>
            </a:r>
            <a:r>
              <a:rPr lang="en-US" sz="1400" dirty="0">
                <a:solidFill>
                  <a:srgbClr val="000000"/>
                </a:solidFill>
                <a:latin typeface="Baskerville" panose="02020502070401020303" pitchFamily="18" charset="0"/>
                <a:ea typeface="Baskerville" panose="02020502070401020303" pitchFamily="18" charset="0"/>
                <a:cs typeface="Lucida Sans" pitchFamily="2"/>
              </a:rPr>
              <a:t>– Used with any light therapy and helps protect the skin’s immune system.</a:t>
            </a:r>
          </a:p>
          <a:p>
            <a:pPr marL="0" marR="0" lvl="0" indent="0" algn="l" defTabSz="914400" rtl="0" fontAlgn="auto" hangingPunct="1">
              <a:spcBef>
                <a:spcPts val="0"/>
              </a:spcBef>
              <a:spcAft>
                <a:spcPts val="215"/>
              </a:spcAft>
              <a:buSzPct val="45000"/>
              <a:buFont typeface="StarSymbol"/>
              <a:buChar char="●"/>
              <a:tabLst/>
              <a:defRPr sz="1800" b="0" i="0" u="none" strike="noStrike" kern="0" cap="none" spc="0" baseline="0">
                <a:solidFill>
                  <a:srgbClr val="000000"/>
                </a:solidFill>
                <a:uFillTx/>
              </a:defRPr>
            </a:pPr>
            <a:r>
              <a:rPr lang="en-US" sz="1400" b="1"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Powerful Probiotic Blend </a:t>
            </a:r>
            <a:r>
              <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A lab-created, non-living probiotic blend that when applied to </a:t>
            </a:r>
            <a:r>
              <a:rPr lang="en-US" sz="1400" dirty="0">
                <a:solidFill>
                  <a:srgbClr val="000000"/>
                </a:solidFill>
                <a:latin typeface="Baskerville" panose="02020502070401020303" pitchFamily="18" charset="0"/>
                <a:ea typeface="Baskerville" panose="02020502070401020303" pitchFamily="18" charset="0"/>
                <a:cs typeface="Lucida Sans" pitchFamily="2"/>
              </a:rPr>
              <a:t>skin, provides a potent soothing effect and strengthens skin’s ability to defend itself against environmental stressors.</a:t>
            </a:r>
            <a:endPar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marL="0" marR="0" lvl="0" indent="0" algn="l" defTabSz="914400" rtl="0" fontAlgn="auto" hangingPunct="1">
              <a:spcBef>
                <a:spcPts val="0"/>
              </a:spcBef>
              <a:spcAft>
                <a:spcPts val="215"/>
              </a:spcAft>
              <a:buSzPct val="45000"/>
              <a:buFont typeface="StarSymbol"/>
              <a:buChar char="●"/>
              <a:tabLst/>
              <a:defRPr sz="1800" b="0" i="0" u="none" strike="noStrike" kern="0" cap="none" spc="0" baseline="0">
                <a:solidFill>
                  <a:srgbClr val="000000"/>
                </a:solidFill>
                <a:uFillTx/>
              </a:defRPr>
            </a:pPr>
            <a:r>
              <a:rPr lang="en-US" sz="1400" b="1"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Phytic Acid </a:t>
            </a:r>
            <a:r>
              <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Utilizes gentle exfoliating to help shed off dead skin build up to reduce the signs of aging and provide vital antioxidants and nutrients to the skin.</a:t>
            </a:r>
          </a:p>
          <a:p>
            <a:pPr marL="0" marR="0" lvl="0" indent="0" algn="l" defTabSz="914400" rtl="0" fontAlgn="auto" hangingPunct="1">
              <a:spcBef>
                <a:spcPts val="0"/>
              </a:spcBef>
              <a:spcAft>
                <a:spcPts val="215"/>
              </a:spcAft>
              <a:buSzPct val="45000"/>
              <a:buFont typeface="StarSymbol"/>
              <a:buChar char="●"/>
              <a:tabLst/>
              <a:defRPr sz="1800" b="0" i="0" u="none" strike="noStrike" kern="0" cap="none" spc="0" baseline="0">
                <a:solidFill>
                  <a:srgbClr val="000000"/>
                </a:solidFill>
                <a:uFillTx/>
              </a:defRPr>
            </a:pPr>
            <a:r>
              <a:rPr lang="en-US" sz="1400" b="1"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Skin Quenching Electrolyte Cocktail </a:t>
            </a:r>
            <a:r>
              <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Utilizes Magnesium, Coconut Water, Sodium PCA, Orange, Almond and Banana extracts to improve skins moisture barrier and strength, calm redness, protect against environmental dehydration, and work as a vital component in maintaining hydration levels in the skin.</a:t>
            </a:r>
          </a:p>
          <a:p>
            <a:pPr marL="0" marR="0" lvl="0" indent="0" algn="l" defTabSz="914400" rtl="0" fontAlgn="auto" hangingPunct="1">
              <a:spcBef>
                <a:spcPts val="0"/>
              </a:spcBef>
              <a:spcAft>
                <a:spcPts val="215"/>
              </a:spcAft>
              <a:buSzPct val="45000"/>
              <a:buFont typeface="StarSymbol"/>
              <a:buChar char="●"/>
              <a:tabLst/>
              <a:defRPr sz="1800" b="0" i="0" u="none" strike="noStrike" kern="0" cap="none" spc="0" baseline="0">
                <a:solidFill>
                  <a:srgbClr val="000000"/>
                </a:solidFill>
                <a:uFillTx/>
              </a:defRPr>
            </a:pPr>
            <a:r>
              <a:rPr lang="en-US" sz="1400" b="1"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Sugarcane Derived </a:t>
            </a:r>
            <a:r>
              <a:rPr lang="en-US" sz="1400" b="1" i="0" u="none" strike="noStrike" kern="1200" cap="none" spc="0" baseline="0" dirty="0" err="1">
                <a:solidFill>
                  <a:srgbClr val="000000"/>
                </a:solidFill>
                <a:uFillTx/>
                <a:latin typeface="Baskerville" panose="02020502070401020303" pitchFamily="18" charset="0"/>
                <a:ea typeface="Baskerville" panose="02020502070401020303" pitchFamily="18" charset="0"/>
                <a:cs typeface="Lucida Sans" pitchFamily="2"/>
              </a:rPr>
              <a:t>Squalane</a:t>
            </a:r>
            <a:r>
              <a:rPr lang="en-US" sz="1400" b="1"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a:t>
            </a:r>
            <a:r>
              <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Helps to provide weightless hydration, balance excess oil, soothe and promote a plump, firm appearance.</a:t>
            </a:r>
          </a:p>
          <a:p>
            <a:pPr marL="0" marR="0" lvl="0" indent="0" algn="l" defTabSz="914400" rtl="0" fontAlgn="auto" hangingPunct="1">
              <a:spcBef>
                <a:spcPts val="0"/>
              </a:spcBef>
              <a:spcAft>
                <a:spcPts val="215"/>
              </a:spcAft>
              <a:buSzPct val="45000"/>
              <a:buFont typeface="StarSymbol"/>
              <a:buChar char="●"/>
              <a:tabLst/>
              <a:defRPr sz="1800" b="0" i="0" u="none" strike="noStrike" kern="0" cap="none" spc="0" baseline="0">
                <a:solidFill>
                  <a:srgbClr val="000000"/>
                </a:solidFill>
                <a:uFillTx/>
              </a:defRPr>
            </a:pPr>
            <a:r>
              <a:rPr lang="en-US" sz="1400" b="1"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Vegan Collagen – </a:t>
            </a:r>
            <a:r>
              <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Helps to strengthen and condition the skin to visibly improve texture and suppleness while also helping to restore skin’s natural bounce and resilience, diminishing the look of fine lines and wrinkles.</a:t>
            </a:r>
          </a:p>
          <a:p>
            <a:pPr marL="0" marR="0" lvl="0" indent="0" algn="l" defTabSz="914400" rtl="0" fontAlgn="auto" hangingPunct="1">
              <a:spcBef>
                <a:spcPts val="0"/>
              </a:spcBef>
              <a:spcAft>
                <a:spcPts val="215"/>
              </a:spcAft>
              <a:buSzPct val="45000"/>
              <a:buFont typeface="StarSymbol"/>
              <a:buChar char="●"/>
              <a:tabLst/>
              <a:defRPr sz="1800" b="0" i="0" u="none" strike="noStrike" kern="0" cap="none" spc="0" baseline="0">
                <a:solidFill>
                  <a:srgbClr val="000000"/>
                </a:solidFill>
                <a:uFillTx/>
              </a:defRPr>
            </a:pPr>
            <a:r>
              <a:rPr lang="en-US" sz="1400" b="1"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Blue Tansy </a:t>
            </a:r>
            <a:r>
              <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Provides anti-orange agents so the skin develops the mos</a:t>
            </a:r>
            <a:r>
              <a:rPr lang="en-US" sz="1400" dirty="0">
                <a:solidFill>
                  <a:srgbClr val="000000"/>
                </a:solidFill>
                <a:latin typeface="Baskerville" panose="02020502070401020303" pitchFamily="18" charset="0"/>
                <a:ea typeface="Baskerville" panose="02020502070401020303" pitchFamily="18" charset="0"/>
                <a:cs typeface="Lucida Sans" pitchFamily="2"/>
              </a:rPr>
              <a:t>t natural, dark bronzed result.</a:t>
            </a:r>
            <a:endPar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a:spcAft>
                <a:spcPts val="215"/>
              </a:spcAft>
              <a:buSzPct val="45000"/>
              <a:buFont typeface="StarSymbol"/>
              <a:buChar char="●"/>
              <a:defRPr sz="1800" b="0" i="0" u="none" strike="noStrike" kern="0" cap="none" spc="0" baseline="0">
                <a:solidFill>
                  <a:srgbClr val="000000"/>
                </a:solidFill>
                <a:uFillTx/>
              </a:defRPr>
            </a:pPr>
            <a:r>
              <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Tan extending and tattoo protecting blend</a:t>
            </a:r>
          </a:p>
          <a:p>
            <a:pPr marL="0" marR="0" lvl="0" indent="0" algn="l" defTabSz="914400" rtl="0" fontAlgn="auto" hangingPunct="1">
              <a:spcBef>
                <a:spcPts val="0"/>
              </a:spcBef>
              <a:spcAft>
                <a:spcPts val="215"/>
              </a:spcAft>
              <a:buNone/>
              <a:tabLst/>
              <a:defRPr sz="1800" b="0" i="0" u="none" strike="noStrike" kern="0" cap="none" spc="0" baseline="0">
                <a:solidFill>
                  <a:srgbClr val="000000"/>
                </a:solidFill>
                <a:uFillTx/>
              </a:defRPr>
            </a:pPr>
            <a:r>
              <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a:t>
            </a:r>
          </a:p>
          <a:p>
            <a:pPr marL="0" marR="0" lvl="0" indent="0" algn="l" defTabSz="914400" rtl="0" fontAlgn="auto" hangingPunct="1">
              <a:spcBef>
                <a:spcPts val="0"/>
              </a:spcBef>
              <a:spcAft>
                <a:spcPts val="215"/>
              </a:spcAft>
              <a:buNone/>
              <a:tabLst/>
              <a:defRPr sz="1800" b="0" i="0" u="none" strike="noStrike" kern="0" cap="none" spc="0" baseline="0">
                <a:solidFill>
                  <a:srgbClr val="000000"/>
                </a:solidFill>
                <a:uFillTx/>
              </a:defRPr>
            </a:pPr>
            <a:r>
              <a:rPr lang="en-US" sz="1400" dirty="0">
                <a:solidFill>
                  <a:srgbClr val="000000"/>
                </a:solidFill>
                <a:latin typeface="Baskerville" panose="02020502070401020303" pitchFamily="18" charset="0"/>
                <a:ea typeface="Baskerville" panose="02020502070401020303" pitchFamily="18" charset="0"/>
                <a:cs typeface="Lucida Sans" pitchFamily="2"/>
              </a:rPr>
              <a:t>		</a:t>
            </a:r>
            <a:r>
              <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Fragrance: Bleu Seltzer</a:t>
            </a:r>
          </a:p>
          <a:p>
            <a:pPr marL="0" marR="0" lvl="0" indent="0" algn="l" defTabSz="914400" rtl="0" fontAlgn="auto" hangingPunct="1">
              <a:spcBef>
                <a:spcPts val="0"/>
              </a:spcBef>
              <a:spcAft>
                <a:spcPts val="215"/>
              </a:spcAft>
              <a:buNone/>
              <a:tabLst/>
              <a:defRPr sz="1800" b="0" i="0" u="none" strike="noStrike" kern="0" cap="none" spc="0" baseline="0">
                <a:solidFill>
                  <a:srgbClr val="000000"/>
                </a:solidFill>
                <a:uFillTx/>
              </a:defRPr>
            </a:pPr>
            <a:endPar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p:txBody>
      </p:sp>
      <p:sp>
        <p:nvSpPr>
          <p:cNvPr id="5" name="Title 1">
            <a:extLst>
              <a:ext uri="{FF2B5EF4-FFF2-40B4-BE49-F238E27FC236}">
                <a16:creationId xmlns:a16="http://schemas.microsoft.com/office/drawing/2014/main" id="{6706F135-CF7C-FA43-BA61-EE93EC46ED14}"/>
              </a:ext>
            </a:extLst>
          </p:cNvPr>
          <p:cNvSpPr txBox="1"/>
          <p:nvPr/>
        </p:nvSpPr>
        <p:spPr>
          <a:xfrm>
            <a:off x="5082362" y="134455"/>
            <a:ext cx="6715339" cy="1713238"/>
          </a:xfrm>
          <a:prstGeom prst="rect">
            <a:avLst/>
          </a:prstGeom>
          <a:noFill/>
          <a:ln cap="flat">
            <a:noFill/>
          </a:ln>
        </p:spPr>
        <p:txBody>
          <a:bodyPr vert="horz" wrap="square" lIns="91440" tIns="45720" rIns="91440" bIns="45720" anchor="ctr" anchorCtr="0" compatLnSpc="1">
            <a:normAutofit/>
          </a:bodyPr>
          <a:lstStyle/>
          <a:p>
            <a:pPr marL="0" marR="0" lvl="0" indent="0" algn="l" defTabSz="914400" rtl="0" fontAlgn="auto" hangingPunct="1">
              <a:lnSpc>
                <a:spcPct val="80000"/>
              </a:lnSpc>
              <a:spcBef>
                <a:spcPts val="0"/>
              </a:spcBef>
              <a:spcAft>
                <a:spcPts val="0"/>
              </a:spcAft>
              <a:buNone/>
              <a:tabLst/>
              <a:defRPr sz="1800" b="0" i="0" u="none" strike="noStrike" kern="0" cap="none" spc="0" baseline="0">
                <a:solidFill>
                  <a:srgbClr val="000000"/>
                </a:solidFill>
                <a:uFillTx/>
              </a:defRPr>
            </a:pPr>
            <a:r>
              <a:rPr lang="en-US" sz="4000" b="1" i="0" u="none" strike="noStrike" kern="1200" cap="none" spc="0" baseline="0" dirty="0" err="1">
                <a:solidFill>
                  <a:srgbClr val="000000"/>
                </a:solidFill>
                <a:uFillTx/>
                <a:latin typeface="Bodoni 72 Oldstyle Book" pitchFamily="2" charset="0"/>
                <a:ea typeface="SimSun" pitchFamily="2"/>
                <a:cs typeface="Lucida Sans" pitchFamily="2"/>
              </a:rPr>
              <a:t>Prismatica</a:t>
            </a:r>
            <a:r>
              <a:rPr lang="en-US" sz="4000" b="0" i="0" u="none" strike="noStrike" kern="1200" cap="none" spc="0" baseline="0" dirty="0">
                <a:solidFill>
                  <a:srgbClr val="000000"/>
                </a:solidFill>
                <a:uFillTx/>
                <a:latin typeface="Bodoni 72 Oldstyle Book" pitchFamily="2" charset="0"/>
                <a:ea typeface="SimSun" pitchFamily="2"/>
                <a:cs typeface="Lucida Sans" pitchFamily="2"/>
              </a:rPr>
              <a:t>™</a:t>
            </a:r>
            <a:r>
              <a:rPr lang="en-US" sz="4000" b="1" i="0" u="none" strike="noStrike" kern="1200" cap="none" spc="0" baseline="0" dirty="0">
                <a:solidFill>
                  <a:srgbClr val="000000"/>
                </a:solidFill>
                <a:uFillTx/>
                <a:latin typeface="Bodoni 72 Oldstyle Book" pitchFamily="2" charset="0"/>
                <a:ea typeface="SimSun" pitchFamily="2"/>
                <a:cs typeface="Lucida Sans" pitchFamily="2"/>
              </a:rPr>
              <a:t> </a:t>
            </a:r>
            <a:br>
              <a:rPr lang="en-US" sz="4000" b="0" i="0" u="none" strike="noStrike" kern="1200" cap="none" spc="0" baseline="0" dirty="0">
                <a:solidFill>
                  <a:srgbClr val="000000"/>
                </a:solidFill>
                <a:uFillTx/>
                <a:latin typeface="Bodoni 72 Oldstyle Book" pitchFamily="2" charset="0"/>
                <a:ea typeface="SimSun" pitchFamily="2"/>
                <a:cs typeface="Lucida Sans" pitchFamily="2"/>
              </a:rPr>
            </a:br>
            <a:r>
              <a:rPr lang="en-US" sz="18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Arial"/>
              </a:rPr>
              <a:t>Full Spectrum Light Enhancing Color Creator</a:t>
            </a:r>
          </a:p>
          <a:p>
            <a:pPr marL="0" marR="0" lvl="0" indent="0" algn="l" defTabSz="914400" rtl="0" fontAlgn="auto" hangingPunct="1">
              <a:lnSpc>
                <a:spcPct val="80000"/>
              </a:lnSpc>
              <a:spcBef>
                <a:spcPts val="0"/>
              </a:spcBef>
              <a:spcAft>
                <a:spcPts val="0"/>
              </a:spcAft>
              <a:buNone/>
              <a:tabLst/>
              <a:defRPr sz="1800" b="0" i="0" u="none" strike="noStrike" kern="0" cap="none" spc="0" baseline="0">
                <a:solidFill>
                  <a:srgbClr val="000000"/>
                </a:solidFill>
                <a:uFillTx/>
              </a:defRPr>
            </a:pPr>
            <a:r>
              <a:rPr lang="en-US" dirty="0">
                <a:solidFill>
                  <a:srgbClr val="000000"/>
                </a:solidFill>
                <a:latin typeface="Baskerville" panose="02020502070401020303" pitchFamily="18" charset="0"/>
                <a:ea typeface="Baskerville" panose="02020502070401020303" pitchFamily="18" charset="0"/>
                <a:cs typeface="Arial"/>
              </a:rPr>
              <a:t>Prism Plateau Breaking, All Hue Hydrating</a:t>
            </a:r>
          </a:p>
          <a:p>
            <a:pPr marL="0" marR="0" lvl="0" indent="0" algn="l" defTabSz="914400" rtl="0" fontAlgn="auto" hangingPunct="1">
              <a:lnSpc>
                <a:spcPct val="80000"/>
              </a:lnSpc>
              <a:spcBef>
                <a:spcPts val="0"/>
              </a:spcBef>
              <a:spcAft>
                <a:spcPts val="0"/>
              </a:spcAft>
              <a:buNone/>
              <a:tabLst/>
              <a:defRPr sz="1800" b="0" i="0" u="none" strike="noStrike" kern="0" cap="none" spc="0" baseline="0">
                <a:solidFill>
                  <a:srgbClr val="000000"/>
                </a:solidFill>
                <a:uFillTx/>
              </a:defRPr>
            </a:pPr>
            <a:r>
              <a:rPr lang="en-US" dirty="0">
                <a:solidFill>
                  <a:srgbClr val="000000"/>
                </a:solidFill>
                <a:latin typeface="Baskerville" panose="02020502070401020303" pitchFamily="18" charset="0"/>
                <a:ea typeface="Baskerville" panose="02020502070401020303" pitchFamily="18" charset="0"/>
                <a:cs typeface="Arial"/>
              </a:rPr>
              <a:t>Intense Tightening &amp; Toning for Radiant Results</a:t>
            </a:r>
          </a:p>
          <a:p>
            <a:pPr marL="0" marR="0" lvl="0" indent="0" algn="l" defTabSz="914400" rtl="0" fontAlgn="auto" hangingPunct="1">
              <a:lnSpc>
                <a:spcPct val="80000"/>
              </a:lnSpc>
              <a:spcBef>
                <a:spcPts val="0"/>
              </a:spcBef>
              <a:spcAft>
                <a:spcPts val="0"/>
              </a:spcAft>
              <a:buNone/>
              <a:tabLst/>
              <a:defRPr sz="1800" b="0" i="0" u="none" strike="noStrike" kern="0" cap="none" spc="0" baseline="0">
                <a:solidFill>
                  <a:srgbClr val="000000"/>
                </a:solidFill>
                <a:uFillTx/>
              </a:defRPr>
            </a:pPr>
            <a:r>
              <a:rPr lang="en-US" sz="18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Arial"/>
              </a:rPr>
              <a:t>Super Fruit Electrolyte</a:t>
            </a:r>
            <a:r>
              <a:rPr lang="en-US" dirty="0">
                <a:solidFill>
                  <a:srgbClr val="000000"/>
                </a:solidFill>
                <a:latin typeface="Baskerville" panose="02020502070401020303" pitchFamily="18" charset="0"/>
                <a:ea typeface="Baskerville" panose="02020502070401020303" pitchFamily="18" charset="0"/>
                <a:cs typeface="Arial"/>
              </a:rPr>
              <a:t>s – pH Balancers – Vegan Collagen</a:t>
            </a:r>
            <a:endParaRPr lang="en-US" sz="18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p:txBody>
      </p:sp>
    </p:spTree>
    <p:extLst>
      <p:ext uri="{BB962C8B-B14F-4D97-AF65-F5344CB8AC3E}">
        <p14:creationId xmlns:p14="http://schemas.microsoft.com/office/powerpoint/2010/main" val="32687776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iagram&#10;&#10;Description automatically generated with medium confidence">
            <a:extLst>
              <a:ext uri="{FF2B5EF4-FFF2-40B4-BE49-F238E27FC236}">
                <a16:creationId xmlns:a16="http://schemas.microsoft.com/office/drawing/2014/main" id="{1A0D892F-E3D2-6240-B96B-C0D270C79360}"/>
              </a:ext>
            </a:extLst>
          </p:cNvPr>
          <p:cNvPicPr>
            <a:picLocks noChangeAspect="1"/>
          </p:cNvPicPr>
          <p:nvPr/>
        </p:nvPicPr>
        <p:blipFill>
          <a:blip r:embed="rId2"/>
          <a:stretch>
            <a:fillRect/>
          </a:stretch>
        </p:blipFill>
        <p:spPr>
          <a:xfrm>
            <a:off x="4930" y="0"/>
            <a:ext cx="12182140" cy="6858000"/>
          </a:xfrm>
          <a:prstGeom prst="rect">
            <a:avLst/>
          </a:prstGeom>
        </p:spPr>
      </p:pic>
      <p:sp>
        <p:nvSpPr>
          <p:cNvPr id="2" name="Title 1">
            <a:extLst>
              <a:ext uri="{FF2B5EF4-FFF2-40B4-BE49-F238E27FC236}">
                <a16:creationId xmlns:a16="http://schemas.microsoft.com/office/drawing/2014/main" id="{7F4073F4-257B-504C-9AC8-F14196713CE8}"/>
              </a:ext>
            </a:extLst>
          </p:cNvPr>
          <p:cNvSpPr>
            <a:spLocks noGrp="1"/>
          </p:cNvSpPr>
          <p:nvPr>
            <p:ph type="title"/>
          </p:nvPr>
        </p:nvSpPr>
        <p:spPr>
          <a:xfrm>
            <a:off x="838200" y="290256"/>
            <a:ext cx="10515600" cy="1325563"/>
          </a:xfrm>
        </p:spPr>
        <p:txBody>
          <a:bodyPr>
            <a:normAutofit/>
          </a:bodyPr>
          <a:lstStyle/>
          <a:p>
            <a:pPr algn="r"/>
            <a:r>
              <a:rPr lang="en-US" sz="5400" b="1" dirty="0">
                <a:solidFill>
                  <a:srgbClr val="FF40FF"/>
                </a:solidFill>
                <a:latin typeface="Bodoni 72 Oldstyle Book" pitchFamily="2" charset="0"/>
              </a:rPr>
              <a:t>Devoted Difference</a:t>
            </a:r>
          </a:p>
        </p:txBody>
      </p:sp>
      <p:sp>
        <p:nvSpPr>
          <p:cNvPr id="3" name="Content Placeholder 2">
            <a:extLst>
              <a:ext uri="{FF2B5EF4-FFF2-40B4-BE49-F238E27FC236}">
                <a16:creationId xmlns:a16="http://schemas.microsoft.com/office/drawing/2014/main" id="{979B8F2E-917E-B848-9B94-9D2F7B9C37EA}"/>
              </a:ext>
            </a:extLst>
          </p:cNvPr>
          <p:cNvSpPr>
            <a:spLocks noGrp="1"/>
          </p:cNvSpPr>
          <p:nvPr>
            <p:ph idx="1"/>
          </p:nvPr>
        </p:nvSpPr>
        <p:spPr>
          <a:xfrm>
            <a:off x="838200" y="1421588"/>
            <a:ext cx="10515600" cy="4351338"/>
          </a:xfrm>
        </p:spPr>
        <p:txBody>
          <a:bodyPr>
            <a:normAutofit/>
          </a:bodyPr>
          <a:lstStyle/>
          <a:p>
            <a:r>
              <a:rPr lang="en-US" dirty="0">
                <a:latin typeface="Bodoni 72 Oldstyle Book" pitchFamily="2" charset="0"/>
              </a:rPr>
              <a:t>True Manufacturer in the business for over 25 years</a:t>
            </a:r>
          </a:p>
          <a:p>
            <a:r>
              <a:rPr lang="en-US" dirty="0">
                <a:latin typeface="Bodoni 72 Oldstyle Book" pitchFamily="2" charset="0"/>
              </a:rPr>
              <a:t>Everything done in-house and based in Tampa, FL</a:t>
            </a:r>
          </a:p>
          <a:p>
            <a:r>
              <a:rPr lang="en-US" dirty="0">
                <a:latin typeface="Bodoni 72 Oldstyle Book" pitchFamily="2" charset="0"/>
              </a:rPr>
              <a:t>Own the plastic company that makes the bottles, packet materials</a:t>
            </a:r>
          </a:p>
          <a:p>
            <a:r>
              <a:rPr lang="en-US" dirty="0">
                <a:latin typeface="Bodoni 72 Oldstyle Book" pitchFamily="2" charset="0"/>
              </a:rPr>
              <a:t>Distribute to 70+ countries worldwide</a:t>
            </a:r>
          </a:p>
          <a:p>
            <a:r>
              <a:rPr lang="en-US" dirty="0">
                <a:latin typeface="Bodoni 72 Oldstyle Book" pitchFamily="2" charset="0"/>
              </a:rPr>
              <a:t>Focus on skincare</a:t>
            </a:r>
          </a:p>
          <a:p>
            <a:r>
              <a:rPr lang="en-US" dirty="0">
                <a:latin typeface="Bodoni 72 Oldstyle Book" pitchFamily="2" charset="0"/>
              </a:rPr>
              <a:t>Cruelty Free</a:t>
            </a:r>
          </a:p>
          <a:p>
            <a:r>
              <a:rPr lang="en-US" dirty="0">
                <a:latin typeface="Bodoni 72 Oldstyle Book" pitchFamily="2" charset="0"/>
              </a:rPr>
              <a:t>Highly sought fragrances</a:t>
            </a:r>
          </a:p>
          <a:p>
            <a:r>
              <a:rPr lang="en-US" dirty="0">
                <a:latin typeface="Bodoni 72 Oldstyle Book" pitchFamily="2" charset="0"/>
              </a:rPr>
              <a:t>First ingredient is Aloe Vera</a:t>
            </a:r>
          </a:p>
        </p:txBody>
      </p:sp>
      <p:pic>
        <p:nvPicPr>
          <p:cNvPr id="7" name="Picture 6" descr="Logo&#10;&#10;Description automatically generated">
            <a:extLst>
              <a:ext uri="{FF2B5EF4-FFF2-40B4-BE49-F238E27FC236}">
                <a16:creationId xmlns:a16="http://schemas.microsoft.com/office/drawing/2014/main" id="{B6317E84-3B50-2544-8702-31FD253C4E33}"/>
              </a:ext>
            </a:extLst>
          </p:cNvPr>
          <p:cNvPicPr>
            <a:picLocks noChangeAspect="1"/>
          </p:cNvPicPr>
          <p:nvPr/>
        </p:nvPicPr>
        <p:blipFill>
          <a:blip r:embed="rId3"/>
          <a:stretch>
            <a:fillRect/>
          </a:stretch>
        </p:blipFill>
        <p:spPr>
          <a:xfrm>
            <a:off x="7018041" y="3085352"/>
            <a:ext cx="4617934" cy="2687574"/>
          </a:xfrm>
          <a:prstGeom prst="rect">
            <a:avLst/>
          </a:prstGeom>
        </p:spPr>
      </p:pic>
    </p:spTree>
    <p:extLst>
      <p:ext uri="{BB962C8B-B14F-4D97-AF65-F5344CB8AC3E}">
        <p14:creationId xmlns:p14="http://schemas.microsoft.com/office/powerpoint/2010/main" val="216455974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items, bunch, several, variety&#10;&#10;Description automatically generated">
            <a:extLst>
              <a:ext uri="{FF2B5EF4-FFF2-40B4-BE49-F238E27FC236}">
                <a16:creationId xmlns:a16="http://schemas.microsoft.com/office/drawing/2014/main" id="{EA94FE68-63E3-D24A-9111-0AEA57FA46FB}"/>
              </a:ext>
            </a:extLst>
          </p:cNvPr>
          <p:cNvPicPr>
            <a:picLocks noChangeAspect="1"/>
          </p:cNvPicPr>
          <p:nvPr/>
        </p:nvPicPr>
        <p:blipFill>
          <a:blip r:embed="rId2"/>
          <a:stretch>
            <a:fillRect/>
          </a:stretch>
        </p:blipFill>
        <p:spPr>
          <a:xfrm>
            <a:off x="4930" y="0"/>
            <a:ext cx="12182140" cy="6858000"/>
          </a:xfrm>
          <a:prstGeom prst="rect">
            <a:avLst/>
          </a:prstGeom>
        </p:spPr>
      </p:pic>
    </p:spTree>
    <p:extLst>
      <p:ext uri="{BB962C8B-B14F-4D97-AF65-F5344CB8AC3E}">
        <p14:creationId xmlns:p14="http://schemas.microsoft.com/office/powerpoint/2010/main" val="40802098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icture containing diagram&#10;&#10;Description automatically generated">
            <a:extLst>
              <a:ext uri="{FF2B5EF4-FFF2-40B4-BE49-F238E27FC236}">
                <a16:creationId xmlns:a16="http://schemas.microsoft.com/office/drawing/2014/main" id="{455E50D8-F73B-B046-8AC9-0EAC0BACADB2}"/>
              </a:ext>
            </a:extLst>
          </p:cNvPr>
          <p:cNvPicPr>
            <a:picLocks noChangeAspect="1"/>
          </p:cNvPicPr>
          <p:nvPr/>
        </p:nvPicPr>
        <p:blipFill>
          <a:blip r:embed="rId2"/>
          <a:stretch>
            <a:fillRect/>
          </a:stretch>
        </p:blipFill>
        <p:spPr>
          <a:xfrm>
            <a:off x="4930" y="0"/>
            <a:ext cx="12182140" cy="6858000"/>
          </a:xfrm>
          <a:prstGeom prst="rect">
            <a:avLst/>
          </a:prstGeom>
        </p:spPr>
      </p:pic>
      <p:sp>
        <p:nvSpPr>
          <p:cNvPr id="5" name="Content Placeholder 2">
            <a:extLst>
              <a:ext uri="{FF2B5EF4-FFF2-40B4-BE49-F238E27FC236}">
                <a16:creationId xmlns:a16="http://schemas.microsoft.com/office/drawing/2014/main" id="{D7EF1627-773D-1746-A5F6-F31FB3963648}"/>
              </a:ext>
            </a:extLst>
          </p:cNvPr>
          <p:cNvSpPr txBox="1"/>
          <p:nvPr/>
        </p:nvSpPr>
        <p:spPr>
          <a:xfrm>
            <a:off x="5076922" y="1754044"/>
            <a:ext cx="6842176" cy="4781108"/>
          </a:xfrm>
          <a:prstGeom prst="rect">
            <a:avLst/>
          </a:prstGeom>
          <a:noFill/>
          <a:ln cap="flat">
            <a:noFill/>
          </a:ln>
        </p:spPr>
        <p:txBody>
          <a:bodyPr vert="horz" wrap="square" lIns="91440" tIns="45720" rIns="91440" bIns="45720" anchor="t" anchorCtr="0" compatLnSpc="1">
            <a:normAutofit fontScale="92500" lnSpcReduction="10000"/>
          </a:bodyPr>
          <a:lstStyle/>
          <a:p>
            <a:pPr marL="0" marR="0" lvl="0" indent="0" algn="l" defTabSz="914400" rtl="0" fontAlgn="auto" hangingPunct="1">
              <a:spcBef>
                <a:spcPts val="0"/>
              </a:spcBef>
              <a:spcAft>
                <a:spcPts val="815"/>
              </a:spcAft>
              <a:buSzPct val="45000"/>
              <a:buFont typeface="StarSymbol"/>
              <a:buChar char="●"/>
              <a:tabLst/>
              <a:defRPr sz="1800" b="0" i="0" u="none" strike="noStrike" kern="0" cap="none" spc="0" baseline="0">
                <a:solidFill>
                  <a:srgbClr val="000000"/>
                </a:solidFill>
                <a:uFillTx/>
              </a:defRPr>
            </a:pPr>
            <a:r>
              <a:rPr lang="en-US" sz="1400" b="1"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Transfer Resistant White Bronzer </a:t>
            </a:r>
            <a:r>
              <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Utilizing moderate levels of DHA and Natural Bronzers to provide you with </a:t>
            </a:r>
            <a:r>
              <a:rPr lang="en-US" sz="1400" b="0" i="0" u="none" strike="noStrike" kern="1200" cap="none" spc="0" baseline="0" dirty="0" err="1">
                <a:solidFill>
                  <a:srgbClr val="000000"/>
                </a:solidFill>
                <a:uFillTx/>
                <a:latin typeface="Baskerville" panose="02020502070401020303" pitchFamily="18" charset="0"/>
                <a:ea typeface="Baskerville" panose="02020502070401020303" pitchFamily="18" charset="0"/>
                <a:cs typeface="Lucida Sans" pitchFamily="2"/>
              </a:rPr>
              <a:t>sunkissed</a:t>
            </a:r>
            <a:r>
              <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color without transferring onto your clothes.</a:t>
            </a:r>
          </a:p>
          <a:p>
            <a:pPr marL="0" marR="0" lvl="0" indent="0" algn="l" defTabSz="914400" rtl="0" fontAlgn="auto" hangingPunct="1">
              <a:spcBef>
                <a:spcPts val="0"/>
              </a:spcBef>
              <a:spcAft>
                <a:spcPts val="815"/>
              </a:spcAft>
              <a:buSzPct val="45000"/>
              <a:buFont typeface="StarSymbol"/>
              <a:buChar char="●"/>
              <a:tabLst/>
              <a:defRPr sz="1800" b="0" i="0" u="none" strike="noStrike" kern="0" cap="none" spc="0" baseline="0">
                <a:solidFill>
                  <a:srgbClr val="000000"/>
                </a:solidFill>
                <a:uFillTx/>
              </a:defRPr>
            </a:pPr>
            <a:r>
              <a:rPr lang="en-US" sz="1400" b="1"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BB Crème Formula </a:t>
            </a:r>
            <a:r>
              <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Will hydrate the skin and mask imperfections while leaving an airbrushed, flawless result.</a:t>
            </a:r>
          </a:p>
          <a:p>
            <a:pPr marL="0" marR="0" lvl="0" indent="0" algn="l" defTabSz="914400" rtl="0" fontAlgn="auto" hangingPunct="1">
              <a:spcBef>
                <a:spcPts val="0"/>
              </a:spcBef>
              <a:spcAft>
                <a:spcPts val="815"/>
              </a:spcAft>
              <a:buSzPct val="45000"/>
              <a:buFont typeface="StarSymbol"/>
              <a:buChar char="●"/>
              <a:tabLst/>
              <a:defRPr sz="1800" b="0" i="0" u="none" strike="noStrike" kern="0" cap="none" spc="0" baseline="0">
                <a:solidFill>
                  <a:srgbClr val="000000"/>
                </a:solidFill>
                <a:uFillTx/>
              </a:defRPr>
            </a:pPr>
            <a:r>
              <a:rPr lang="en-US" sz="1400" b="1"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Energizing Electrolyte Cocktail </a:t>
            </a:r>
            <a:r>
              <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Utilizes Magnesium, Coconut Water, Sodium PCA, Orange, Almond and Banana extracts to improve skin’s moisture barrier and strength, calm redness, protect against environmental dehydration, and work as a vital component in maintaining hydration levels in the skin.</a:t>
            </a:r>
            <a:endParaRPr lang="en-US" sz="1400" dirty="0">
              <a:solidFill>
                <a:srgbClr val="000000"/>
              </a:solidFill>
              <a:latin typeface="Baskerville" panose="02020502070401020303" pitchFamily="18" charset="0"/>
              <a:ea typeface="Baskerville" panose="02020502070401020303" pitchFamily="18" charset="0"/>
              <a:cs typeface="Lucida Sans" pitchFamily="2"/>
            </a:endParaRPr>
          </a:p>
          <a:p>
            <a:pPr lvl="0">
              <a:spcAft>
                <a:spcPts val="815"/>
              </a:spcAft>
              <a:buSzPct val="45000"/>
              <a:buFont typeface="StarSymbol"/>
              <a:buChar char="●"/>
              <a:defRPr sz="1800" b="0" i="0" u="none" strike="noStrike" kern="0" cap="none" spc="0" baseline="0">
                <a:solidFill>
                  <a:srgbClr val="000000"/>
                </a:solidFill>
                <a:uFillTx/>
              </a:defRPr>
            </a:pPr>
            <a:r>
              <a:rPr lang="en-US" sz="1400" b="1" dirty="0">
                <a:solidFill>
                  <a:srgbClr val="000000"/>
                </a:solidFill>
                <a:latin typeface="Baskerville" panose="02020502070401020303" pitchFamily="18" charset="0"/>
                <a:ea typeface="Baskerville" panose="02020502070401020303" pitchFamily="18" charset="0"/>
                <a:cs typeface="Lucida Sans" pitchFamily="2"/>
              </a:rPr>
              <a:t>Blue Tansy™ </a:t>
            </a:r>
            <a:r>
              <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Provides anti-orange agents so the skin develops the mos</a:t>
            </a:r>
            <a:r>
              <a:rPr lang="en-US" sz="1400" dirty="0">
                <a:solidFill>
                  <a:srgbClr val="000000"/>
                </a:solidFill>
                <a:latin typeface="Baskerville" panose="02020502070401020303" pitchFamily="18" charset="0"/>
                <a:ea typeface="Baskerville" panose="02020502070401020303" pitchFamily="18" charset="0"/>
                <a:cs typeface="Lucida Sans" pitchFamily="2"/>
              </a:rPr>
              <a:t>t natural, dark bronzed result.</a:t>
            </a:r>
          </a:p>
          <a:p>
            <a:pPr marL="0" marR="0" lvl="0" indent="0" algn="l" defTabSz="914400" rtl="0" fontAlgn="auto" hangingPunct="1">
              <a:spcBef>
                <a:spcPts val="0"/>
              </a:spcBef>
              <a:spcAft>
                <a:spcPts val="815"/>
              </a:spcAft>
              <a:buSzPct val="45000"/>
              <a:buFont typeface="StarSymbol"/>
              <a:buChar char="●"/>
              <a:tabLst/>
              <a:defRPr sz="1800" b="0" i="0" u="none" strike="noStrike" kern="0" cap="none" spc="0" baseline="0">
                <a:solidFill>
                  <a:srgbClr val="000000"/>
                </a:solidFill>
                <a:uFillTx/>
              </a:defRPr>
            </a:pPr>
            <a:r>
              <a:rPr lang="en-US" sz="1400" b="1" i="0" u="none" strike="noStrike" kern="1200" cap="none" spc="0" baseline="0" dirty="0" err="1">
                <a:solidFill>
                  <a:srgbClr val="000000"/>
                </a:solidFill>
                <a:uFillTx/>
                <a:latin typeface="Baskerville" panose="02020502070401020303" pitchFamily="18" charset="0"/>
                <a:ea typeface="Baskerville" panose="02020502070401020303" pitchFamily="18" charset="0"/>
                <a:cs typeface="Lucida Sans" pitchFamily="2"/>
              </a:rPr>
              <a:t>Melatime</a:t>
            </a:r>
            <a:r>
              <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 Stimulates melanin production for darker</a:t>
            </a:r>
            <a:r>
              <a:rPr lang="en-US" sz="1400" dirty="0">
                <a:solidFill>
                  <a:srgbClr val="000000"/>
                </a:solidFill>
                <a:latin typeface="Baskerville" panose="02020502070401020303" pitchFamily="18" charset="0"/>
                <a:ea typeface="Baskerville" panose="02020502070401020303" pitchFamily="18" charset="0"/>
                <a:cs typeface="Lucida Sans" pitchFamily="2"/>
              </a:rPr>
              <a:t>, longer-lasting results.</a:t>
            </a:r>
          </a:p>
          <a:p>
            <a:pPr lvl="0">
              <a:spcAft>
                <a:spcPts val="815"/>
              </a:spcAft>
              <a:buSzPct val="45000"/>
              <a:buFont typeface="StarSymbol"/>
              <a:buChar char="●"/>
              <a:defRPr sz="1800" b="0" i="0" u="none" strike="noStrike" kern="0" cap="none" spc="0" baseline="0">
                <a:solidFill>
                  <a:srgbClr val="000000"/>
                </a:solidFill>
                <a:uFillTx/>
              </a:defRPr>
            </a:pPr>
            <a:r>
              <a:rPr lang="en-US" sz="1400" b="1" dirty="0" err="1">
                <a:solidFill>
                  <a:srgbClr val="000000"/>
                </a:solidFill>
                <a:latin typeface="Baskerville" panose="02020502070401020303" pitchFamily="18" charset="0"/>
                <a:ea typeface="Baskerville" panose="02020502070401020303" pitchFamily="18" charset="0"/>
                <a:cs typeface="Lucida Sans" pitchFamily="2"/>
              </a:rPr>
              <a:t>BodyFit</a:t>
            </a:r>
            <a:r>
              <a:rPr lang="en-US" sz="1400" b="1" dirty="0">
                <a:solidFill>
                  <a:srgbClr val="000000"/>
                </a:solidFill>
                <a:latin typeface="Baskerville" panose="02020502070401020303" pitchFamily="18" charset="0"/>
                <a:ea typeface="Baskerville" panose="02020502070401020303" pitchFamily="18" charset="0"/>
                <a:cs typeface="Lucida Sans" pitchFamily="2"/>
              </a:rPr>
              <a:t> ™ </a:t>
            </a:r>
            <a:r>
              <a:rPr lang="en-US" sz="1400" b="1"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Technology </a:t>
            </a:r>
            <a:r>
              <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Reduces the app</a:t>
            </a:r>
            <a:r>
              <a:rPr lang="en-US" sz="1400" dirty="0">
                <a:solidFill>
                  <a:srgbClr val="000000"/>
                </a:solidFill>
                <a:latin typeface="Baskerville" panose="02020502070401020303" pitchFamily="18" charset="0"/>
                <a:ea typeface="Baskerville" panose="02020502070401020303" pitchFamily="18" charset="0"/>
                <a:cs typeface="Lucida Sans" pitchFamily="2"/>
              </a:rPr>
              <a:t>earance of cellulite and restores firmness.</a:t>
            </a:r>
          </a:p>
          <a:p>
            <a:pPr lvl="0">
              <a:spcAft>
                <a:spcPts val="815"/>
              </a:spcAft>
              <a:buSzPct val="45000"/>
              <a:buFont typeface="StarSymbol"/>
              <a:buChar char="●"/>
              <a:defRPr sz="1800" b="0" i="0" u="none" strike="noStrike" kern="0" cap="none" spc="0" baseline="0">
                <a:solidFill>
                  <a:srgbClr val="000000"/>
                </a:solidFill>
                <a:uFillTx/>
              </a:defRPr>
            </a:pPr>
            <a:r>
              <a:rPr lang="en-US" sz="1400" b="1"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Advanced </a:t>
            </a:r>
            <a:r>
              <a:rPr lang="en-US" sz="1400" b="1" i="0" u="none" strike="noStrike" kern="1200" cap="none" spc="0" baseline="0" dirty="0" err="1">
                <a:solidFill>
                  <a:srgbClr val="000000"/>
                </a:solidFill>
                <a:uFillTx/>
                <a:latin typeface="Baskerville" panose="02020502070401020303" pitchFamily="18" charset="0"/>
                <a:ea typeface="Baskerville" panose="02020502070401020303" pitchFamily="18" charset="0"/>
                <a:cs typeface="Lucida Sans" pitchFamily="2"/>
              </a:rPr>
              <a:t>Matrixyl</a:t>
            </a:r>
            <a:r>
              <a:rPr lang="en-US" sz="1400" b="1"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a:t>
            </a:r>
            <a:r>
              <a:rPr lang="en-US" sz="1400" b="1" i="0" u="none" strike="noStrike" kern="1200" cap="none" spc="0" baseline="0" dirty="0" err="1">
                <a:solidFill>
                  <a:srgbClr val="000000"/>
                </a:solidFill>
                <a:uFillTx/>
                <a:latin typeface="Baskerville" panose="02020502070401020303" pitchFamily="18" charset="0"/>
                <a:ea typeface="Baskerville" panose="02020502070401020303" pitchFamily="18" charset="0"/>
                <a:cs typeface="Lucida Sans" pitchFamily="2"/>
              </a:rPr>
              <a:t>Synthe</a:t>
            </a:r>
            <a:r>
              <a:rPr lang="en-US" sz="1400" b="1"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a:t>
            </a:r>
            <a:r>
              <a:rPr lang="en-US" sz="1400" b="1" dirty="0">
                <a:solidFill>
                  <a:srgbClr val="000000"/>
                </a:solidFill>
                <a:latin typeface="Baskerville" panose="02020502070401020303" pitchFamily="18" charset="0"/>
                <a:ea typeface="Baskerville" panose="02020502070401020303" pitchFamily="18" charset="0"/>
                <a:cs typeface="Lucida Sans" pitchFamily="2"/>
              </a:rPr>
              <a:t>6 ™ </a:t>
            </a:r>
            <a:r>
              <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a:t>
            </a:r>
            <a:r>
              <a:rPr lang="en-US" sz="1400" dirty="0">
                <a:solidFill>
                  <a:srgbClr val="000000"/>
                </a:solidFill>
                <a:latin typeface="Baskerville" panose="02020502070401020303" pitchFamily="18" charset="0"/>
                <a:ea typeface="Baskerville" panose="02020502070401020303" pitchFamily="18" charset="0"/>
                <a:cs typeface="Lucida Sans" pitchFamily="2"/>
              </a:rPr>
              <a:t>Powerful anti-aging peptide that reduces the appearance of fine lines and wrinkles for long lasting results.</a:t>
            </a:r>
          </a:p>
          <a:p>
            <a:pPr marL="0" marR="0" lvl="0" indent="0" algn="l" defTabSz="914400" rtl="0" fontAlgn="auto" hangingPunct="1">
              <a:spcBef>
                <a:spcPts val="0"/>
              </a:spcBef>
              <a:spcAft>
                <a:spcPts val="815"/>
              </a:spcAft>
              <a:buSzPct val="45000"/>
              <a:buFont typeface="StarSymbol"/>
              <a:buChar char="●"/>
              <a:tabLst/>
              <a:defRPr sz="1800" b="0" i="0" u="none" strike="noStrike" kern="0" cap="none" spc="0" baseline="0">
                <a:solidFill>
                  <a:srgbClr val="000000"/>
                </a:solidFill>
                <a:uFillTx/>
              </a:defRPr>
            </a:pPr>
            <a:r>
              <a:rPr lang="en-US" sz="1400" b="1"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Tattoo and Color Fade Protectors </a:t>
            </a:r>
            <a:r>
              <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Protects the color and luster of your tattoos and tanning results.</a:t>
            </a:r>
          </a:p>
          <a:p>
            <a:pPr lvl="0">
              <a:spcAft>
                <a:spcPts val="815"/>
              </a:spcAft>
              <a:buSzPct val="45000"/>
              <a:buFont typeface="StarSymbol"/>
              <a:buChar char="●"/>
              <a:defRPr sz="1800" b="0" i="0" u="none" strike="noStrike" kern="0" cap="none" spc="0" baseline="0">
                <a:solidFill>
                  <a:srgbClr val="000000"/>
                </a:solidFill>
                <a:uFillTx/>
              </a:defRPr>
            </a:pPr>
            <a:r>
              <a:rPr lang="en-US" sz="1400" b="1" dirty="0" err="1">
                <a:solidFill>
                  <a:srgbClr val="000000"/>
                </a:solidFill>
                <a:latin typeface="Baskerville" panose="02020502070401020303" pitchFamily="18" charset="0"/>
                <a:ea typeface="Baskerville" panose="02020502070401020303" pitchFamily="18" charset="0"/>
                <a:cs typeface="Lucida Sans" pitchFamily="2"/>
              </a:rPr>
              <a:t>FreshTek</a:t>
            </a:r>
            <a:r>
              <a:rPr lang="en-US" sz="1400" b="1" dirty="0">
                <a:solidFill>
                  <a:srgbClr val="000000"/>
                </a:solidFill>
                <a:latin typeface="Baskerville" panose="02020502070401020303" pitchFamily="18" charset="0"/>
                <a:ea typeface="Baskerville" panose="02020502070401020303" pitchFamily="18" charset="0"/>
                <a:cs typeface="Lucida Sans" pitchFamily="2"/>
              </a:rPr>
              <a:t> ™ </a:t>
            </a:r>
            <a:r>
              <a:rPr lang="en-US" sz="1400" b="1"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a:t>
            </a:r>
            <a:r>
              <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Proprietary blend of skin deodorizing ingredients</a:t>
            </a:r>
            <a:r>
              <a:rPr lang="en-US" sz="1400" dirty="0">
                <a:solidFill>
                  <a:srgbClr val="000000"/>
                </a:solidFill>
                <a:latin typeface="Baskerville" panose="02020502070401020303" pitchFamily="18" charset="0"/>
                <a:ea typeface="Baskerville" panose="02020502070401020303" pitchFamily="18" charset="0"/>
                <a:cs typeface="Lucida Sans" pitchFamily="2"/>
              </a:rPr>
              <a:t> to eliminate any after-tan odor.</a:t>
            </a:r>
            <a:endPar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marR="0" lvl="0" algn="l" defTabSz="914400" rtl="0" fontAlgn="auto" hangingPunct="1">
              <a:spcBef>
                <a:spcPts val="0"/>
              </a:spcBef>
              <a:spcAft>
                <a:spcPts val="815"/>
              </a:spcAft>
              <a:tabLst/>
              <a:defRPr sz="1800" b="0" i="0" u="none" strike="noStrike" kern="0" cap="none" spc="0" baseline="0">
                <a:solidFill>
                  <a:srgbClr val="000000"/>
                </a:solidFill>
                <a:uFillTx/>
              </a:defRPr>
            </a:pPr>
            <a:r>
              <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Fragrance: Passionfruit Punch</a:t>
            </a: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p:txBody>
      </p:sp>
      <p:sp>
        <p:nvSpPr>
          <p:cNvPr id="6" name="Title 1">
            <a:extLst>
              <a:ext uri="{FF2B5EF4-FFF2-40B4-BE49-F238E27FC236}">
                <a16:creationId xmlns:a16="http://schemas.microsoft.com/office/drawing/2014/main" id="{532C3D29-425B-384F-9366-97BAD59D242F}"/>
              </a:ext>
            </a:extLst>
          </p:cNvPr>
          <p:cNvSpPr txBox="1"/>
          <p:nvPr/>
        </p:nvSpPr>
        <p:spPr>
          <a:xfrm>
            <a:off x="5082362" y="273355"/>
            <a:ext cx="6836736" cy="1532299"/>
          </a:xfrm>
          <a:prstGeom prst="rect">
            <a:avLst/>
          </a:prstGeom>
          <a:noFill/>
          <a:ln cap="flat">
            <a:noFill/>
          </a:ln>
        </p:spPr>
        <p:txBody>
          <a:bodyPr vert="horz" wrap="square" lIns="91440" tIns="45720" rIns="91440" bIns="45720" anchor="ctr" anchorCtr="0" compatLnSpc="1">
            <a:normAutofit/>
          </a:bodyPr>
          <a:lstStyle/>
          <a:p>
            <a:pPr marL="0" marR="0" lvl="0" indent="0" algn="l" defTabSz="914400" rtl="0" fontAlgn="auto" hangingPunct="1">
              <a:lnSpc>
                <a:spcPct val="80000"/>
              </a:lnSpc>
              <a:spcBef>
                <a:spcPts val="0"/>
              </a:spcBef>
              <a:spcAft>
                <a:spcPts val="0"/>
              </a:spcAft>
              <a:buNone/>
              <a:tabLst/>
              <a:defRPr sz="1800" b="0" i="0" u="none" strike="noStrike" kern="0" cap="none" spc="0" baseline="0">
                <a:solidFill>
                  <a:srgbClr val="000000"/>
                </a:solidFill>
                <a:uFillTx/>
              </a:defRPr>
            </a:pPr>
            <a:r>
              <a:rPr lang="en-US" sz="4000" b="1" dirty="0">
                <a:solidFill>
                  <a:srgbClr val="000000"/>
                </a:solidFill>
                <a:latin typeface="Bodoni 72 Oldstyle Book" pitchFamily="2" charset="0"/>
                <a:ea typeface="SimSun" pitchFamily="2"/>
                <a:cs typeface="Lucida Sans" pitchFamily="2"/>
              </a:rPr>
              <a:t>Dark AF</a:t>
            </a:r>
            <a:r>
              <a:rPr lang="en-US" sz="4000" b="0" i="0" u="none" strike="noStrike" kern="1200" cap="none" spc="0" baseline="0" dirty="0">
                <a:solidFill>
                  <a:srgbClr val="000000"/>
                </a:solidFill>
                <a:uFillTx/>
                <a:latin typeface="Bodoni 72 Oldstyle Book" pitchFamily="2" charset="0"/>
                <a:ea typeface="SimSun" pitchFamily="2"/>
                <a:cs typeface="Lucida Sans" pitchFamily="2"/>
              </a:rPr>
              <a:t>™</a:t>
            </a:r>
            <a:r>
              <a:rPr lang="en-US" sz="4000" b="1" i="0" u="none" strike="noStrike" kern="1200" cap="none" spc="0" baseline="0" dirty="0">
                <a:solidFill>
                  <a:srgbClr val="000000"/>
                </a:solidFill>
                <a:uFillTx/>
                <a:latin typeface="Bodoni 72 Oldstyle Book" pitchFamily="2" charset="0"/>
                <a:ea typeface="SimSun" pitchFamily="2"/>
                <a:cs typeface="Lucida Sans" pitchFamily="2"/>
              </a:rPr>
              <a:t> </a:t>
            </a:r>
            <a:br>
              <a:rPr lang="en-US" sz="4000" b="0" i="0" u="none" strike="noStrike" kern="1200" cap="none" spc="0" baseline="0" dirty="0">
                <a:solidFill>
                  <a:srgbClr val="000000"/>
                </a:solidFill>
                <a:uFillTx/>
                <a:latin typeface="Bodoni 72 Oldstyle Book" pitchFamily="2" charset="0"/>
                <a:ea typeface="SimSun" pitchFamily="2"/>
                <a:cs typeface="Lucida Sans" pitchFamily="2"/>
              </a:rPr>
            </a:br>
            <a:r>
              <a:rPr lang="en-US" sz="17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Arial"/>
              </a:rPr>
              <a:t>Transfer Resistant Advanced Formula Dark Bronzer</a:t>
            </a:r>
          </a:p>
          <a:p>
            <a:pPr marL="0" marR="0" lvl="0" indent="0" algn="l" defTabSz="914400" rtl="0" fontAlgn="auto" hangingPunct="1">
              <a:lnSpc>
                <a:spcPct val="80000"/>
              </a:lnSpc>
              <a:spcBef>
                <a:spcPts val="0"/>
              </a:spcBef>
              <a:spcAft>
                <a:spcPts val="0"/>
              </a:spcAft>
              <a:buNone/>
              <a:tabLst/>
              <a:defRPr sz="1800" b="0" i="0" u="none" strike="noStrike" kern="0" cap="none" spc="0" baseline="0">
                <a:solidFill>
                  <a:srgbClr val="000000"/>
                </a:solidFill>
                <a:uFillTx/>
              </a:defRPr>
            </a:pPr>
            <a:r>
              <a:rPr lang="en-US" sz="1700" dirty="0">
                <a:solidFill>
                  <a:srgbClr val="000000"/>
                </a:solidFill>
                <a:latin typeface="Baskerville" panose="02020502070401020303" pitchFamily="18" charset="0"/>
                <a:ea typeface="Baskerville" panose="02020502070401020303" pitchFamily="18" charset="0"/>
                <a:cs typeface="Arial"/>
              </a:rPr>
              <a:t>Plateau Breaking – Electrolyte Infused – Tattoo &amp; Color Fade Protection</a:t>
            </a:r>
          </a:p>
          <a:p>
            <a:pPr marL="0" marR="0" lvl="0" indent="0" algn="l" defTabSz="914400" rtl="0" fontAlgn="auto" hangingPunct="1">
              <a:lnSpc>
                <a:spcPct val="80000"/>
              </a:lnSpc>
              <a:spcBef>
                <a:spcPts val="0"/>
              </a:spcBef>
              <a:spcAft>
                <a:spcPts val="0"/>
              </a:spcAft>
              <a:buNone/>
              <a:tabLst/>
              <a:defRPr sz="1800" b="0" i="0" u="none" strike="noStrike" kern="0" cap="none" spc="0" baseline="0">
                <a:solidFill>
                  <a:srgbClr val="000000"/>
                </a:solidFill>
                <a:uFillTx/>
              </a:defRPr>
            </a:pPr>
            <a:r>
              <a:rPr lang="en-US" sz="1700" dirty="0">
                <a:solidFill>
                  <a:srgbClr val="000000"/>
                </a:solidFill>
                <a:latin typeface="Baskerville" panose="02020502070401020303" pitchFamily="18" charset="0"/>
                <a:ea typeface="Baskerville" panose="02020502070401020303" pitchFamily="18" charset="0"/>
                <a:cs typeface="Arial"/>
              </a:rPr>
              <a:t>Specifically designed to deliver DARK Amazingly Fast Results</a:t>
            </a:r>
            <a:endParaRPr lang="en-US" sz="17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p:txBody>
      </p:sp>
    </p:spTree>
    <p:extLst>
      <p:ext uri="{BB962C8B-B14F-4D97-AF65-F5344CB8AC3E}">
        <p14:creationId xmlns:p14="http://schemas.microsoft.com/office/powerpoint/2010/main" val="281164610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10;&#10;Description automatically generated">
            <a:extLst>
              <a:ext uri="{FF2B5EF4-FFF2-40B4-BE49-F238E27FC236}">
                <a16:creationId xmlns:a16="http://schemas.microsoft.com/office/drawing/2014/main" id="{2268D829-FAFB-BC41-99AC-BEFA616BB16F}"/>
              </a:ext>
            </a:extLst>
          </p:cNvPr>
          <p:cNvPicPr>
            <a:picLocks noChangeAspect="1"/>
          </p:cNvPicPr>
          <p:nvPr/>
        </p:nvPicPr>
        <p:blipFill>
          <a:blip r:embed="rId2"/>
          <a:stretch>
            <a:fillRect/>
          </a:stretch>
        </p:blipFill>
        <p:spPr>
          <a:xfrm>
            <a:off x="4930" y="0"/>
            <a:ext cx="12182140" cy="6858000"/>
          </a:xfrm>
          <a:prstGeom prst="rect">
            <a:avLst/>
          </a:prstGeom>
        </p:spPr>
      </p:pic>
      <p:sp>
        <p:nvSpPr>
          <p:cNvPr id="5" name="Content Placeholder 2">
            <a:extLst>
              <a:ext uri="{FF2B5EF4-FFF2-40B4-BE49-F238E27FC236}">
                <a16:creationId xmlns:a16="http://schemas.microsoft.com/office/drawing/2014/main" id="{FB36BA7F-486F-5C43-9E3D-899C044DD04B}"/>
              </a:ext>
            </a:extLst>
          </p:cNvPr>
          <p:cNvSpPr txBox="1"/>
          <p:nvPr/>
        </p:nvSpPr>
        <p:spPr>
          <a:xfrm>
            <a:off x="4938692" y="1754044"/>
            <a:ext cx="6820911" cy="4781108"/>
          </a:xfrm>
          <a:prstGeom prst="rect">
            <a:avLst/>
          </a:prstGeom>
          <a:noFill/>
          <a:ln cap="flat">
            <a:noFill/>
          </a:ln>
        </p:spPr>
        <p:txBody>
          <a:bodyPr vert="horz" wrap="square" lIns="91440" tIns="45720" rIns="91440" bIns="45720" anchor="t" anchorCtr="0" compatLnSpc="1">
            <a:normAutofit fontScale="92500" lnSpcReduction="10000"/>
          </a:bodyPr>
          <a:lstStyle/>
          <a:p>
            <a:r>
              <a:rPr lang="en-US" sz="1400" b="1" dirty="0">
                <a:latin typeface="Baskerville" panose="02020502070401020303" pitchFamily="18" charset="0"/>
                <a:ea typeface="Baskerville" panose="02020502070401020303" pitchFamily="18" charset="0"/>
              </a:rPr>
              <a:t>• Rich Black Bronzing Formula </a:t>
            </a:r>
            <a:r>
              <a:rPr lang="en-US" sz="1400" dirty="0">
                <a:latin typeface="Baskerville" panose="02020502070401020303" pitchFamily="18" charset="0"/>
                <a:ea typeface="Baskerville" panose="02020502070401020303" pitchFamily="18" charset="0"/>
              </a:rPr>
              <a:t>- Utilizing DHA, Natural and Cosmetic Bronzers this formula will give you extremely dark immediate color as well as super dark long lasting color. </a:t>
            </a:r>
          </a:p>
          <a:p>
            <a:r>
              <a:rPr lang="en-US" sz="1400" b="1" dirty="0">
                <a:latin typeface="Baskerville" panose="02020502070401020303" pitchFamily="18" charset="0"/>
                <a:ea typeface="Baskerville" panose="02020502070401020303" pitchFamily="18" charset="0"/>
              </a:rPr>
              <a:t>• Revolutionary 4K Blend - </a:t>
            </a:r>
            <a:r>
              <a:rPr lang="en-US" sz="1400" dirty="0">
                <a:latin typeface="Baskerville" panose="02020502070401020303" pitchFamily="18" charset="0"/>
                <a:ea typeface="Baskerville" panose="02020502070401020303" pitchFamily="18" charset="0"/>
              </a:rPr>
              <a:t>Allows for deeper hydration and longer lasting tanning results as well as better penetration of the high end skin care ingredients, while also working to blur imperfections and allow for a crystal clear complexion. </a:t>
            </a:r>
          </a:p>
          <a:p>
            <a:r>
              <a:rPr lang="en-US" sz="1400" b="1" dirty="0">
                <a:latin typeface="Baskerville" panose="02020502070401020303" pitchFamily="18" charset="0"/>
                <a:ea typeface="Baskerville" panose="02020502070401020303" pitchFamily="18" charset="0"/>
              </a:rPr>
              <a:t>• Super Charged Electrolyte Cocktail – </a:t>
            </a:r>
            <a:r>
              <a:rPr lang="en-US" sz="1400" dirty="0">
                <a:latin typeface="Baskerville" panose="02020502070401020303" pitchFamily="18" charset="0"/>
                <a:ea typeface="Baskerville" panose="02020502070401020303" pitchFamily="18" charset="0"/>
              </a:rPr>
              <a:t>Utilizes Magnesium, Coconut Water, Sodium PCA, Orange, Almond and Banana extracts to improve skin’s moisture barrier and strength, calm redness, protect against environmental dehydration, and work as a vital component in maintaining hydration levels in the skin. </a:t>
            </a:r>
          </a:p>
          <a:p>
            <a:r>
              <a:rPr lang="en-US" sz="1400" b="1" dirty="0">
                <a:latin typeface="Baskerville" panose="02020502070401020303" pitchFamily="18" charset="0"/>
                <a:ea typeface="Baskerville" panose="02020502070401020303" pitchFamily="18" charset="0"/>
              </a:rPr>
              <a:t>• Plant Based Stem Cell Extract </a:t>
            </a:r>
            <a:r>
              <a:rPr lang="en-US" sz="1400" dirty="0">
                <a:latin typeface="Baskerville" panose="02020502070401020303" pitchFamily="18" charset="0"/>
                <a:ea typeface="Baskerville" panose="02020502070401020303" pitchFamily="18" charset="0"/>
              </a:rPr>
              <a:t>– Helps to promote cell turnover and increase collagen production for a more youthful appearance. </a:t>
            </a:r>
          </a:p>
          <a:p>
            <a:r>
              <a:rPr lang="en-US" sz="1400" b="1" dirty="0">
                <a:latin typeface="Baskerville" panose="02020502070401020303" pitchFamily="18" charset="0"/>
                <a:ea typeface="Baskerville" panose="02020502070401020303" pitchFamily="18" charset="0"/>
              </a:rPr>
              <a:t>• Organic Grape Water – </a:t>
            </a:r>
            <a:r>
              <a:rPr lang="en-US" sz="1400" dirty="0">
                <a:latin typeface="Baskerville" panose="02020502070401020303" pitchFamily="18" charset="0"/>
                <a:ea typeface="Baskerville" panose="02020502070401020303" pitchFamily="18" charset="0"/>
              </a:rPr>
              <a:t>A power packed prebiotic that can help to improve the skin’s microbiome to reveal fresh, healthy looking skin. </a:t>
            </a:r>
          </a:p>
          <a:p>
            <a:r>
              <a:rPr lang="en-US" sz="1400" b="1" dirty="0">
                <a:latin typeface="Baskerville" panose="02020502070401020303" pitchFamily="18" charset="0"/>
                <a:ea typeface="Baskerville" panose="02020502070401020303" pitchFamily="18" charset="0"/>
              </a:rPr>
              <a:t>• Vitamin F – </a:t>
            </a:r>
            <a:r>
              <a:rPr lang="en-US" sz="1400" dirty="0">
                <a:latin typeface="Baskerville" panose="02020502070401020303" pitchFamily="18" charset="0"/>
                <a:ea typeface="Baskerville" panose="02020502070401020303" pitchFamily="18" charset="0"/>
              </a:rPr>
              <a:t>Helps to calm compromised skin by increasing moisture levels and decreasing inflammation. </a:t>
            </a:r>
          </a:p>
          <a:p>
            <a:r>
              <a:rPr lang="en-US" sz="1400" b="1" dirty="0">
                <a:latin typeface="Baskerville" panose="02020502070401020303" pitchFamily="18" charset="0"/>
                <a:ea typeface="Baskerville" panose="02020502070401020303" pitchFamily="18" charset="0"/>
              </a:rPr>
              <a:t>• Blue Tansy – </a:t>
            </a:r>
            <a:r>
              <a:rPr lang="en-US" sz="1400" dirty="0">
                <a:latin typeface="Baskerville" panose="02020502070401020303" pitchFamily="18" charset="0"/>
                <a:ea typeface="Baskerville" panose="02020502070401020303" pitchFamily="18" charset="0"/>
              </a:rPr>
              <a:t>Provides anti-orange agents so the skin develops the most natural, dark bronzed results. </a:t>
            </a:r>
          </a:p>
          <a:p>
            <a:r>
              <a:rPr lang="en-US" sz="1400" b="1" dirty="0">
                <a:latin typeface="Baskerville" panose="02020502070401020303" pitchFamily="18" charset="0"/>
                <a:ea typeface="Baskerville" panose="02020502070401020303" pitchFamily="18" charset="0"/>
              </a:rPr>
              <a:t>• Sugarcane Derived </a:t>
            </a:r>
            <a:r>
              <a:rPr lang="en-US" sz="1400" b="1" dirty="0" err="1">
                <a:latin typeface="Baskerville" panose="02020502070401020303" pitchFamily="18" charset="0"/>
                <a:ea typeface="Baskerville" panose="02020502070401020303" pitchFamily="18" charset="0"/>
              </a:rPr>
              <a:t>Squalane</a:t>
            </a:r>
            <a:r>
              <a:rPr lang="en-US" sz="1400" b="1" dirty="0">
                <a:latin typeface="Baskerville" panose="02020502070401020303" pitchFamily="18" charset="0"/>
                <a:ea typeface="Baskerville" panose="02020502070401020303" pitchFamily="18" charset="0"/>
              </a:rPr>
              <a:t>™ – </a:t>
            </a:r>
            <a:r>
              <a:rPr lang="en-US" sz="1400" dirty="0">
                <a:latin typeface="Baskerville" panose="02020502070401020303" pitchFamily="18" charset="0"/>
                <a:ea typeface="Baskerville" panose="02020502070401020303" pitchFamily="18" charset="0"/>
              </a:rPr>
              <a:t>Helps to provide weightless hydration, balance excess oil, soothe, and promote a plump, firm appearance. </a:t>
            </a:r>
          </a:p>
          <a:p>
            <a:r>
              <a:rPr lang="en-US" sz="1400" b="1" dirty="0">
                <a:latin typeface="Baskerville" panose="02020502070401020303" pitchFamily="18" charset="0"/>
                <a:ea typeface="Baskerville" panose="02020502070401020303" pitchFamily="18" charset="0"/>
              </a:rPr>
              <a:t>• Advanced </a:t>
            </a:r>
            <a:r>
              <a:rPr lang="en-US" sz="1400" b="1" dirty="0" err="1">
                <a:latin typeface="Baskerville" panose="02020502070401020303" pitchFamily="18" charset="0"/>
                <a:ea typeface="Baskerville" panose="02020502070401020303" pitchFamily="18" charset="0"/>
              </a:rPr>
              <a:t>Matrixyl</a:t>
            </a:r>
            <a:r>
              <a:rPr lang="en-US" sz="1400" b="1" dirty="0">
                <a:latin typeface="Baskerville" panose="02020502070401020303" pitchFamily="18" charset="0"/>
                <a:ea typeface="Baskerville" panose="02020502070401020303" pitchFamily="18" charset="0"/>
              </a:rPr>
              <a:t> </a:t>
            </a:r>
            <a:r>
              <a:rPr lang="en-US" sz="1400" b="1" dirty="0" err="1">
                <a:latin typeface="Baskerville" panose="02020502070401020303" pitchFamily="18" charset="0"/>
                <a:ea typeface="Baskerville" panose="02020502070401020303" pitchFamily="18" charset="0"/>
              </a:rPr>
              <a:t>Synthe</a:t>
            </a:r>
            <a:r>
              <a:rPr lang="en-US" sz="1400" b="1" dirty="0">
                <a:latin typeface="Baskerville" panose="02020502070401020303" pitchFamily="18" charset="0"/>
                <a:ea typeface="Baskerville" panose="02020502070401020303" pitchFamily="18" charset="0"/>
              </a:rPr>
              <a:t> 6™ </a:t>
            </a:r>
            <a:r>
              <a:rPr lang="en-US" sz="1400" dirty="0">
                <a:latin typeface="Baskerville" panose="02020502070401020303" pitchFamily="18" charset="0"/>
                <a:ea typeface="Baskerville" panose="02020502070401020303" pitchFamily="18" charset="0"/>
              </a:rPr>
              <a:t>– Powerful anti-aging peptide that reduces the appearance of fine lines and wrinkles for long lasting results. </a:t>
            </a:r>
          </a:p>
          <a:p>
            <a:r>
              <a:rPr lang="en-US" sz="1400" b="1" dirty="0">
                <a:latin typeface="Baskerville" panose="02020502070401020303" pitchFamily="18" charset="0"/>
                <a:ea typeface="Baskerville" panose="02020502070401020303" pitchFamily="18" charset="0"/>
              </a:rPr>
              <a:t>• </a:t>
            </a:r>
            <a:r>
              <a:rPr lang="en-US" sz="1400" b="1" dirty="0" err="1">
                <a:latin typeface="Baskerville" panose="02020502070401020303" pitchFamily="18" charset="0"/>
                <a:ea typeface="Baskerville" panose="02020502070401020303" pitchFamily="18" charset="0"/>
              </a:rPr>
              <a:t>FreshTek</a:t>
            </a:r>
            <a:r>
              <a:rPr lang="en-US" sz="1400" b="1" dirty="0">
                <a:latin typeface="Baskerville" panose="02020502070401020303" pitchFamily="18" charset="0"/>
                <a:ea typeface="Baskerville" panose="02020502070401020303" pitchFamily="18" charset="0"/>
              </a:rPr>
              <a:t>™ </a:t>
            </a:r>
            <a:r>
              <a:rPr lang="en-US" sz="1400" dirty="0">
                <a:latin typeface="Baskerville" panose="02020502070401020303" pitchFamily="18" charset="0"/>
                <a:ea typeface="Baskerville" panose="02020502070401020303" pitchFamily="18" charset="0"/>
              </a:rPr>
              <a:t>- Proprietary blend of deodorizing and skin freshening ingredients.</a:t>
            </a:r>
            <a:br>
              <a:rPr lang="en-US" sz="1400" dirty="0">
                <a:latin typeface="Baskerville" panose="02020502070401020303" pitchFamily="18" charset="0"/>
                <a:ea typeface="Baskerville" panose="02020502070401020303" pitchFamily="18" charset="0"/>
              </a:rPr>
            </a:br>
            <a:endParaRPr lang="en-US" sz="1400" dirty="0">
              <a:latin typeface="Baskerville" panose="02020502070401020303" pitchFamily="18" charset="0"/>
              <a:ea typeface="Baskerville" panose="02020502070401020303" pitchFamily="18" charset="0"/>
            </a:endParaRP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r>
              <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Fragrance: </a:t>
            </a:r>
            <a:r>
              <a:rPr lang="en-US" sz="1400" dirty="0">
                <a:solidFill>
                  <a:srgbClr val="000000"/>
                </a:solidFill>
                <a:latin typeface="Baskerville" panose="02020502070401020303" pitchFamily="18" charset="0"/>
                <a:ea typeface="Baskerville" panose="02020502070401020303" pitchFamily="18" charset="0"/>
                <a:cs typeface="Lucida Sans" pitchFamily="2"/>
              </a:rPr>
              <a:t>Sugared Rosé</a:t>
            </a:r>
            <a:endPar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p:txBody>
      </p:sp>
      <p:sp>
        <p:nvSpPr>
          <p:cNvPr id="6" name="Title 1">
            <a:extLst>
              <a:ext uri="{FF2B5EF4-FFF2-40B4-BE49-F238E27FC236}">
                <a16:creationId xmlns:a16="http://schemas.microsoft.com/office/drawing/2014/main" id="{3C51C672-3847-A34D-B8D2-6015755A85D2}"/>
              </a:ext>
            </a:extLst>
          </p:cNvPr>
          <p:cNvSpPr txBox="1"/>
          <p:nvPr/>
        </p:nvSpPr>
        <p:spPr>
          <a:xfrm>
            <a:off x="4938692" y="273355"/>
            <a:ext cx="6859009" cy="1532299"/>
          </a:xfrm>
          <a:prstGeom prst="rect">
            <a:avLst/>
          </a:prstGeom>
          <a:noFill/>
          <a:ln cap="flat">
            <a:noFill/>
          </a:ln>
        </p:spPr>
        <p:txBody>
          <a:bodyPr vert="horz" wrap="square" lIns="91440" tIns="45720" rIns="91440" bIns="45720" anchor="ctr" anchorCtr="0" compatLnSpc="1">
            <a:normAutofit/>
          </a:bodyPr>
          <a:lstStyle/>
          <a:p>
            <a:r>
              <a:rPr lang="en-US" sz="4000" b="1" i="0" u="none" strike="noStrike" kern="1200" cap="none" spc="0" baseline="0" dirty="0">
                <a:solidFill>
                  <a:srgbClr val="000000"/>
                </a:solidFill>
                <a:uFillTx/>
                <a:latin typeface="BODONI 72 OLDSTYLE BOOK" pitchFamily="2" charset="0"/>
                <a:ea typeface="SimSun" pitchFamily="2"/>
                <a:cs typeface="Lucida Sans" pitchFamily="2"/>
              </a:rPr>
              <a:t>Bronze Confidential</a:t>
            </a:r>
            <a:r>
              <a:rPr lang="en-US" sz="4000" b="0" i="0" u="none" strike="noStrike" kern="1200" cap="none" spc="0" baseline="0" dirty="0">
                <a:solidFill>
                  <a:srgbClr val="000000"/>
                </a:solidFill>
                <a:uFillTx/>
                <a:latin typeface="Bodoni 72 Oldstyle Book" pitchFamily="2" charset="0"/>
                <a:ea typeface="SimSun" pitchFamily="2"/>
                <a:cs typeface="Lucida Sans" pitchFamily="2"/>
              </a:rPr>
              <a:t>™</a:t>
            </a:r>
            <a:r>
              <a:rPr lang="en-US" sz="4000" b="1" i="0" u="none" strike="noStrike" kern="1200" cap="none" spc="0" baseline="0" dirty="0">
                <a:solidFill>
                  <a:srgbClr val="000000"/>
                </a:solidFill>
                <a:uFillTx/>
                <a:latin typeface="BODONI 72 OLDSTYLE BOOK" pitchFamily="2" charset="0"/>
                <a:ea typeface="SimSun" pitchFamily="2"/>
                <a:cs typeface="Lucida Sans" pitchFamily="2"/>
              </a:rPr>
              <a:t> </a:t>
            </a:r>
            <a:br>
              <a:rPr lang="en-US" sz="4000" b="0" i="0" u="none" strike="noStrike" kern="1200" cap="none" spc="0" baseline="0" dirty="0">
                <a:solidFill>
                  <a:srgbClr val="000000"/>
                </a:solidFill>
                <a:uFillTx/>
                <a:latin typeface="Bodoni 72 Oldstyle Book" pitchFamily="2" charset="0"/>
                <a:ea typeface="SimSun" pitchFamily="2"/>
                <a:cs typeface="Lucida Sans" pitchFamily="2"/>
              </a:rPr>
            </a:br>
            <a:r>
              <a:rPr lang="en-US" dirty="0">
                <a:latin typeface="Baskerville" panose="02020502070401020303" pitchFamily="18" charset="0"/>
                <a:ea typeface="Baskerville" panose="02020502070401020303" pitchFamily="18" charset="0"/>
              </a:rPr>
              <a:t>Lavish Deluxe Ultra Rich Bronzer</a:t>
            </a:r>
            <a:br>
              <a:rPr lang="en-US" dirty="0">
                <a:latin typeface="Baskerville" panose="02020502070401020303" pitchFamily="18" charset="0"/>
                <a:ea typeface="Baskerville" panose="02020502070401020303" pitchFamily="18" charset="0"/>
              </a:rPr>
            </a:br>
            <a:r>
              <a:rPr lang="en-US" dirty="0">
                <a:latin typeface="Baskerville" panose="02020502070401020303" pitchFamily="18" charset="0"/>
                <a:ea typeface="Baskerville" panose="02020502070401020303" pitchFamily="18" charset="0"/>
              </a:rPr>
              <a:t>Embellished with Beautifying Plant Based Stem Cells</a:t>
            </a:r>
            <a:br>
              <a:rPr lang="en-US" dirty="0">
                <a:latin typeface="Baskerville" panose="02020502070401020303" pitchFamily="18" charset="0"/>
                <a:ea typeface="Baskerville" panose="02020502070401020303" pitchFamily="18" charset="0"/>
              </a:rPr>
            </a:br>
            <a:r>
              <a:rPr lang="en-US" dirty="0">
                <a:latin typeface="Baskerville" panose="02020502070401020303" pitchFamily="18" charset="0"/>
                <a:ea typeface="Baskerville" panose="02020502070401020303" pitchFamily="18" charset="0"/>
              </a:rPr>
              <a:t>Secret Society Vegan Collagen &amp; Prebiotic Organic Grape Water </a:t>
            </a:r>
            <a:endParaRPr lang="en-US" dirty="0">
              <a:effectLst/>
              <a:latin typeface="Baskerville" panose="02020502070401020303" pitchFamily="18" charset="0"/>
              <a:ea typeface="Baskerville" panose="02020502070401020303" pitchFamily="18" charset="0"/>
            </a:endParaRPr>
          </a:p>
        </p:txBody>
      </p:sp>
    </p:spTree>
    <p:extLst>
      <p:ext uri="{BB962C8B-B14F-4D97-AF65-F5344CB8AC3E}">
        <p14:creationId xmlns:p14="http://schemas.microsoft.com/office/powerpoint/2010/main" val="11466521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application&#10;&#10;Description automatically generated">
            <a:extLst>
              <a:ext uri="{FF2B5EF4-FFF2-40B4-BE49-F238E27FC236}">
                <a16:creationId xmlns:a16="http://schemas.microsoft.com/office/drawing/2014/main" id="{BD164FE8-0DEB-3847-90A9-13D70FD7537E}"/>
              </a:ext>
            </a:extLst>
          </p:cNvPr>
          <p:cNvPicPr>
            <a:picLocks noChangeAspect="1"/>
          </p:cNvPicPr>
          <p:nvPr/>
        </p:nvPicPr>
        <p:blipFill>
          <a:blip r:embed="rId2"/>
          <a:stretch>
            <a:fillRect/>
          </a:stretch>
        </p:blipFill>
        <p:spPr>
          <a:xfrm>
            <a:off x="4930" y="0"/>
            <a:ext cx="12182140" cy="6858000"/>
          </a:xfrm>
          <a:prstGeom prst="rect">
            <a:avLst/>
          </a:prstGeom>
        </p:spPr>
      </p:pic>
      <p:sp>
        <p:nvSpPr>
          <p:cNvPr id="5" name="Content Placeholder 2">
            <a:extLst>
              <a:ext uri="{FF2B5EF4-FFF2-40B4-BE49-F238E27FC236}">
                <a16:creationId xmlns:a16="http://schemas.microsoft.com/office/drawing/2014/main" id="{E261B31A-0EA9-A940-9F1D-5A0D887B7EC0}"/>
              </a:ext>
            </a:extLst>
          </p:cNvPr>
          <p:cNvSpPr txBox="1"/>
          <p:nvPr/>
        </p:nvSpPr>
        <p:spPr>
          <a:xfrm>
            <a:off x="5076921" y="1754044"/>
            <a:ext cx="6874073" cy="4781108"/>
          </a:xfrm>
          <a:prstGeom prst="rect">
            <a:avLst/>
          </a:prstGeom>
          <a:noFill/>
          <a:ln cap="flat">
            <a:noFill/>
          </a:ln>
        </p:spPr>
        <p:txBody>
          <a:bodyPr vert="horz" wrap="square" lIns="91440" tIns="45720" rIns="91440" bIns="45720" anchor="t" anchorCtr="0" compatLnSpc="1">
            <a:noAutofit/>
          </a:bodyPr>
          <a:lstStyle/>
          <a:p>
            <a:r>
              <a:rPr lang="en-US" sz="1400" dirty="0">
                <a:latin typeface="Baskerville" panose="02020502070401020303" pitchFamily="18" charset="0"/>
                <a:ea typeface="Baskerville" panose="02020502070401020303" pitchFamily="18" charset="0"/>
              </a:rPr>
              <a:t>• </a:t>
            </a:r>
            <a:r>
              <a:rPr lang="en-US" sz="1400" b="1" dirty="0">
                <a:latin typeface="Baskerville" panose="02020502070401020303" pitchFamily="18" charset="0"/>
                <a:ea typeface="Baskerville" panose="02020502070401020303" pitchFamily="18" charset="0"/>
              </a:rPr>
              <a:t>Indoor/Outdoor Natural DHA Free Bronzer </a:t>
            </a:r>
            <a:r>
              <a:rPr lang="en-US" sz="1400" dirty="0">
                <a:latin typeface="Baskerville" panose="02020502070401020303" pitchFamily="18" charset="0"/>
                <a:ea typeface="Baskerville" panose="02020502070401020303" pitchFamily="18" charset="0"/>
              </a:rPr>
              <a:t>– Allows your skin to develop natural, </a:t>
            </a:r>
            <a:r>
              <a:rPr lang="en-US" sz="1400" dirty="0" err="1">
                <a:latin typeface="Baskerville" panose="02020502070401020303" pitchFamily="18" charset="0"/>
                <a:ea typeface="Baskerville" panose="02020502070401020303" pitchFamily="18" charset="0"/>
              </a:rPr>
              <a:t>sunkissed</a:t>
            </a:r>
            <a:r>
              <a:rPr lang="en-US" sz="1400" dirty="0">
                <a:latin typeface="Baskerville" panose="02020502070401020303" pitchFamily="18" charset="0"/>
                <a:ea typeface="Baskerville" panose="02020502070401020303" pitchFamily="18" charset="0"/>
              </a:rPr>
              <a:t> color without the use of self-tanning agents. </a:t>
            </a:r>
          </a:p>
          <a:p>
            <a:r>
              <a:rPr lang="en-US" sz="1400" dirty="0">
                <a:latin typeface="Baskerville" panose="02020502070401020303" pitchFamily="18" charset="0"/>
                <a:ea typeface="Baskerville" panose="02020502070401020303" pitchFamily="18" charset="0"/>
              </a:rPr>
              <a:t>• </a:t>
            </a:r>
            <a:r>
              <a:rPr lang="en-US" sz="1400" b="1" dirty="0">
                <a:latin typeface="Baskerville" panose="02020502070401020303" pitchFamily="18" charset="0"/>
                <a:ea typeface="Baskerville" panose="02020502070401020303" pitchFamily="18" charset="0"/>
              </a:rPr>
              <a:t>BB Crème Formula </a:t>
            </a:r>
            <a:r>
              <a:rPr lang="en-US" sz="1400" dirty="0">
                <a:latin typeface="Baskerville" panose="02020502070401020303" pitchFamily="18" charset="0"/>
                <a:ea typeface="Baskerville" panose="02020502070401020303" pitchFamily="18" charset="0"/>
              </a:rPr>
              <a:t>– Will hydrate the skin and mask imperfections while leaving an airbrushed, flawless result. </a:t>
            </a:r>
          </a:p>
          <a:p>
            <a:r>
              <a:rPr lang="en-US" sz="1400" dirty="0">
                <a:latin typeface="Baskerville" panose="02020502070401020303" pitchFamily="18" charset="0"/>
                <a:ea typeface="Baskerville" panose="02020502070401020303" pitchFamily="18" charset="0"/>
              </a:rPr>
              <a:t>• </a:t>
            </a:r>
            <a:r>
              <a:rPr lang="en-US" sz="1400" b="1" dirty="0">
                <a:latin typeface="Baskerville" panose="02020502070401020303" pitchFamily="18" charset="0"/>
                <a:ea typeface="Baskerville" panose="02020502070401020303" pitchFamily="18" charset="0"/>
              </a:rPr>
              <a:t>Vitamin F </a:t>
            </a:r>
            <a:r>
              <a:rPr lang="en-US" sz="1400" dirty="0">
                <a:latin typeface="Baskerville" panose="02020502070401020303" pitchFamily="18" charset="0"/>
                <a:ea typeface="Baskerville" panose="02020502070401020303" pitchFamily="18" charset="0"/>
              </a:rPr>
              <a:t>– Adds moisture and helps to reduce inflammation as well as calm compromised skin. </a:t>
            </a:r>
          </a:p>
          <a:p>
            <a:r>
              <a:rPr lang="en-US" sz="1400" dirty="0">
                <a:latin typeface="Baskerville" panose="02020502070401020303" pitchFamily="18" charset="0"/>
                <a:ea typeface="Baskerville" panose="02020502070401020303" pitchFamily="18" charset="0"/>
              </a:rPr>
              <a:t>• </a:t>
            </a:r>
            <a:r>
              <a:rPr lang="en-US" sz="1400" b="1" dirty="0">
                <a:latin typeface="Baskerville" panose="02020502070401020303" pitchFamily="18" charset="0"/>
                <a:ea typeface="Baskerville" panose="02020502070401020303" pitchFamily="18" charset="0"/>
              </a:rPr>
              <a:t>Maracujá Oil </a:t>
            </a:r>
            <a:r>
              <a:rPr lang="en-US" sz="1400" dirty="0">
                <a:latin typeface="Baskerville" panose="02020502070401020303" pitchFamily="18" charset="0"/>
                <a:ea typeface="Baskerville" panose="02020502070401020303" pitchFamily="18" charset="0"/>
              </a:rPr>
              <a:t>– Helps to address damaged or weakened skin, while helping to support the healing process. </a:t>
            </a:r>
          </a:p>
          <a:p>
            <a:r>
              <a:rPr lang="en-US" sz="1400" dirty="0">
                <a:latin typeface="Baskerville" panose="02020502070401020303" pitchFamily="18" charset="0"/>
                <a:ea typeface="Baskerville" panose="02020502070401020303" pitchFamily="18" charset="0"/>
              </a:rPr>
              <a:t>• </a:t>
            </a:r>
            <a:r>
              <a:rPr lang="en-US" sz="1400" b="1" dirty="0" err="1">
                <a:latin typeface="Baskerville" panose="02020502070401020303" pitchFamily="18" charset="0"/>
                <a:ea typeface="Baskerville" panose="02020502070401020303" pitchFamily="18" charset="0"/>
              </a:rPr>
              <a:t>Mandelic</a:t>
            </a:r>
            <a:r>
              <a:rPr lang="en-US" sz="1400" b="1" dirty="0">
                <a:latin typeface="Baskerville" panose="02020502070401020303" pitchFamily="18" charset="0"/>
                <a:ea typeface="Baskerville" panose="02020502070401020303" pitchFamily="18" charset="0"/>
              </a:rPr>
              <a:t> Acid </a:t>
            </a:r>
            <a:r>
              <a:rPr lang="en-US" sz="1400" dirty="0">
                <a:latin typeface="Baskerville" panose="02020502070401020303" pitchFamily="18" charset="0"/>
                <a:ea typeface="Baskerville" panose="02020502070401020303" pitchFamily="18" charset="0"/>
              </a:rPr>
              <a:t>– Works as a gentle exfoliant to reveal fresh, youthful skin while demising </a:t>
            </a:r>
          </a:p>
          <a:p>
            <a:r>
              <a:rPr lang="en-US" sz="1400" dirty="0">
                <a:latin typeface="Baskerville" panose="02020502070401020303" pitchFamily="18" charset="0"/>
                <a:ea typeface="Baskerville" panose="02020502070401020303" pitchFamily="18" charset="0"/>
              </a:rPr>
              <a:t>the appearance of fine lines, wrinkles, dark spots and dullness.</a:t>
            </a:r>
            <a:br>
              <a:rPr lang="en-US" sz="1400" dirty="0">
                <a:latin typeface="Baskerville" panose="02020502070401020303" pitchFamily="18" charset="0"/>
                <a:ea typeface="Baskerville" panose="02020502070401020303" pitchFamily="18" charset="0"/>
              </a:rPr>
            </a:br>
            <a:r>
              <a:rPr lang="en-US" sz="1400" dirty="0">
                <a:latin typeface="Baskerville" panose="02020502070401020303" pitchFamily="18" charset="0"/>
                <a:ea typeface="Baskerville" panose="02020502070401020303" pitchFamily="18" charset="0"/>
              </a:rPr>
              <a:t>• </a:t>
            </a:r>
            <a:r>
              <a:rPr lang="en-US" sz="1400" b="1" dirty="0" err="1">
                <a:latin typeface="Baskerville" panose="02020502070401020303" pitchFamily="18" charset="0"/>
                <a:ea typeface="Baskerville" panose="02020502070401020303" pitchFamily="18" charset="0"/>
              </a:rPr>
              <a:t>BodyFit</a:t>
            </a:r>
            <a:r>
              <a:rPr lang="en-US" sz="1400" b="1" dirty="0">
                <a:latin typeface="Baskerville" panose="02020502070401020303" pitchFamily="18" charset="0"/>
                <a:ea typeface="Baskerville" panose="02020502070401020303" pitchFamily="18" charset="0"/>
              </a:rPr>
              <a:t>™ Technology </a:t>
            </a:r>
            <a:r>
              <a:rPr lang="en-US" sz="1400" dirty="0">
                <a:latin typeface="Baskerville" panose="02020502070401020303" pitchFamily="18" charset="0"/>
                <a:ea typeface="Baskerville" panose="02020502070401020303" pitchFamily="18" charset="0"/>
              </a:rPr>
              <a:t>– Reduces the appearance of cellulite and restores firmness. </a:t>
            </a:r>
          </a:p>
          <a:p>
            <a:r>
              <a:rPr lang="en-US" sz="1400" dirty="0">
                <a:latin typeface="Baskerville" panose="02020502070401020303" pitchFamily="18" charset="0"/>
                <a:ea typeface="Baskerville" panose="02020502070401020303" pitchFamily="18" charset="0"/>
              </a:rPr>
              <a:t>• </a:t>
            </a:r>
            <a:r>
              <a:rPr lang="en-US" sz="1400" b="1" dirty="0">
                <a:latin typeface="Baskerville" panose="02020502070401020303" pitchFamily="18" charset="0"/>
                <a:ea typeface="Baskerville" panose="02020502070401020303" pitchFamily="18" charset="0"/>
              </a:rPr>
              <a:t>Tiger Grass </a:t>
            </a:r>
            <a:r>
              <a:rPr lang="en-US" sz="1400" dirty="0">
                <a:latin typeface="Baskerville" panose="02020502070401020303" pitchFamily="18" charset="0"/>
                <a:ea typeface="Baskerville" panose="02020502070401020303" pitchFamily="18" charset="0"/>
              </a:rPr>
              <a:t>– Color-correcting ingredient that reduces redness and helps protect skin </a:t>
            </a:r>
          </a:p>
          <a:p>
            <a:r>
              <a:rPr lang="en-US" sz="1400" dirty="0">
                <a:latin typeface="Baskerville" panose="02020502070401020303" pitchFamily="18" charset="0"/>
                <a:ea typeface="Baskerville" panose="02020502070401020303" pitchFamily="18" charset="0"/>
              </a:rPr>
              <a:t>from environmental stress and blemishes.</a:t>
            </a:r>
            <a:br>
              <a:rPr lang="en-US" sz="1400" dirty="0">
                <a:latin typeface="Baskerville" panose="02020502070401020303" pitchFamily="18" charset="0"/>
                <a:ea typeface="Baskerville" panose="02020502070401020303" pitchFamily="18" charset="0"/>
              </a:rPr>
            </a:br>
            <a:r>
              <a:rPr lang="en-US" sz="1400" dirty="0">
                <a:latin typeface="Baskerville" panose="02020502070401020303" pitchFamily="18" charset="0"/>
                <a:ea typeface="Baskerville" panose="02020502070401020303" pitchFamily="18" charset="0"/>
              </a:rPr>
              <a:t>• </a:t>
            </a:r>
            <a:r>
              <a:rPr lang="en-US" sz="1400" b="1" dirty="0">
                <a:latin typeface="Baskerville" panose="02020502070401020303" pitchFamily="18" charset="0"/>
                <a:ea typeface="Baskerville" panose="02020502070401020303" pitchFamily="18" charset="0"/>
              </a:rPr>
              <a:t>Advanced </a:t>
            </a:r>
            <a:r>
              <a:rPr lang="en-US" sz="1400" b="1" dirty="0" err="1">
                <a:latin typeface="Baskerville" panose="02020502070401020303" pitchFamily="18" charset="0"/>
                <a:ea typeface="Baskerville" panose="02020502070401020303" pitchFamily="18" charset="0"/>
              </a:rPr>
              <a:t>Matrixyl</a:t>
            </a:r>
            <a:r>
              <a:rPr lang="en-US" sz="1400" b="1" dirty="0">
                <a:latin typeface="Baskerville" panose="02020502070401020303" pitchFamily="18" charset="0"/>
                <a:ea typeface="Baskerville" panose="02020502070401020303" pitchFamily="18" charset="0"/>
              </a:rPr>
              <a:t> </a:t>
            </a:r>
            <a:r>
              <a:rPr lang="en-US" sz="1400" b="1" dirty="0" err="1">
                <a:latin typeface="Baskerville" panose="02020502070401020303" pitchFamily="18" charset="0"/>
                <a:ea typeface="Baskerville" panose="02020502070401020303" pitchFamily="18" charset="0"/>
              </a:rPr>
              <a:t>Synthe</a:t>
            </a:r>
            <a:r>
              <a:rPr lang="en-US" sz="1400" b="1" dirty="0">
                <a:latin typeface="Baskerville" panose="02020502070401020303" pitchFamily="18" charset="0"/>
                <a:ea typeface="Baskerville" panose="02020502070401020303" pitchFamily="18" charset="0"/>
              </a:rPr>
              <a:t> 6™ </a:t>
            </a:r>
            <a:r>
              <a:rPr lang="en-US" sz="1400" dirty="0">
                <a:latin typeface="Baskerville" panose="02020502070401020303" pitchFamily="18" charset="0"/>
                <a:ea typeface="Baskerville" panose="02020502070401020303" pitchFamily="18" charset="0"/>
              </a:rPr>
              <a:t>– Powerful anti-aging peptide that reduces the appearance of fine lines and wrinkles for long lasting results.</a:t>
            </a:r>
            <a:br>
              <a:rPr lang="en-US" sz="1400" dirty="0">
                <a:latin typeface="Baskerville" panose="02020502070401020303" pitchFamily="18" charset="0"/>
                <a:ea typeface="Baskerville" panose="02020502070401020303" pitchFamily="18" charset="0"/>
              </a:rPr>
            </a:br>
            <a:r>
              <a:rPr lang="en-US" sz="1400" dirty="0">
                <a:latin typeface="Baskerville" panose="02020502070401020303" pitchFamily="18" charset="0"/>
                <a:ea typeface="Baskerville" panose="02020502070401020303" pitchFamily="18" charset="0"/>
              </a:rPr>
              <a:t>• </a:t>
            </a:r>
            <a:r>
              <a:rPr lang="en-US" sz="1400" b="1" dirty="0">
                <a:latin typeface="Baskerville" panose="02020502070401020303" pitchFamily="18" charset="0"/>
                <a:ea typeface="Baskerville" panose="02020502070401020303" pitchFamily="18" charset="0"/>
              </a:rPr>
              <a:t>Tattoo &amp; Color Fade Protectors </a:t>
            </a:r>
            <a:r>
              <a:rPr lang="en-US" sz="1400" dirty="0">
                <a:latin typeface="Baskerville" panose="02020502070401020303" pitchFamily="18" charset="0"/>
                <a:ea typeface="Baskerville" panose="02020502070401020303" pitchFamily="18" charset="0"/>
              </a:rPr>
              <a:t>– Protects the color and luster of your tattoos and tanning results. </a:t>
            </a:r>
          </a:p>
          <a:p>
            <a:r>
              <a:rPr lang="en-US" sz="1400" dirty="0">
                <a:latin typeface="Baskerville" panose="02020502070401020303" pitchFamily="18" charset="0"/>
                <a:ea typeface="Baskerville" panose="02020502070401020303" pitchFamily="18" charset="0"/>
              </a:rPr>
              <a:t>• </a:t>
            </a:r>
            <a:r>
              <a:rPr lang="en-US" sz="1400" b="1" dirty="0" err="1">
                <a:latin typeface="Baskerville" panose="02020502070401020303" pitchFamily="18" charset="0"/>
                <a:ea typeface="Baskerville" panose="02020502070401020303" pitchFamily="18" charset="0"/>
              </a:rPr>
              <a:t>FreshTek</a:t>
            </a:r>
            <a:r>
              <a:rPr lang="en-US" sz="1400" b="1" dirty="0">
                <a:latin typeface="Baskerville" panose="02020502070401020303" pitchFamily="18" charset="0"/>
                <a:ea typeface="Baskerville" panose="02020502070401020303" pitchFamily="18" charset="0"/>
              </a:rPr>
              <a:t>™ </a:t>
            </a:r>
            <a:r>
              <a:rPr lang="en-US" sz="1400" dirty="0">
                <a:latin typeface="Baskerville" panose="02020502070401020303" pitchFamily="18" charset="0"/>
                <a:ea typeface="Baskerville" panose="02020502070401020303" pitchFamily="18" charset="0"/>
              </a:rPr>
              <a:t>– Proprietary blend of deodorizing and skin freshening ingredients. </a:t>
            </a: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marR="0" lvl="0" algn="l" defTabSz="914400" rtl="0" fontAlgn="auto" hangingPunct="1">
              <a:spcBef>
                <a:spcPts val="0"/>
              </a:spcBef>
              <a:spcAft>
                <a:spcPts val="815"/>
              </a:spcAft>
              <a:tabLst/>
              <a:defRPr sz="1800" b="0" i="0" u="none" strike="noStrike" kern="0" cap="none" spc="0" baseline="0">
                <a:solidFill>
                  <a:srgbClr val="000000"/>
                </a:solidFill>
                <a:uFillTx/>
              </a:defRPr>
            </a:pPr>
            <a:r>
              <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Fragrance: Coco Cocktail</a:t>
            </a: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p:txBody>
      </p:sp>
      <p:sp>
        <p:nvSpPr>
          <p:cNvPr id="6" name="Title 1">
            <a:extLst>
              <a:ext uri="{FF2B5EF4-FFF2-40B4-BE49-F238E27FC236}">
                <a16:creationId xmlns:a16="http://schemas.microsoft.com/office/drawing/2014/main" id="{C955F6D9-62AA-6444-B959-D91BCB5FE021}"/>
              </a:ext>
            </a:extLst>
          </p:cNvPr>
          <p:cNvSpPr txBox="1"/>
          <p:nvPr/>
        </p:nvSpPr>
        <p:spPr>
          <a:xfrm>
            <a:off x="5082362" y="273355"/>
            <a:ext cx="6715339" cy="1532299"/>
          </a:xfrm>
          <a:prstGeom prst="rect">
            <a:avLst/>
          </a:prstGeom>
          <a:noFill/>
          <a:ln cap="flat">
            <a:noFill/>
          </a:ln>
        </p:spPr>
        <p:txBody>
          <a:bodyPr vert="horz" wrap="square" lIns="91440" tIns="45720" rIns="91440" bIns="45720" anchor="ctr" anchorCtr="0" compatLnSpc="1">
            <a:normAutofit/>
          </a:bodyPr>
          <a:lstStyle/>
          <a:p>
            <a:r>
              <a:rPr lang="en-US" sz="4000" b="1" i="0" u="none" strike="noStrike" kern="1200" cap="none" spc="0" baseline="0" dirty="0">
                <a:solidFill>
                  <a:srgbClr val="000000"/>
                </a:solidFill>
                <a:uFillTx/>
                <a:latin typeface="BODONI 72 OLDSTYLE BOOK" pitchFamily="2" charset="0"/>
                <a:ea typeface="SimSun" pitchFamily="2"/>
                <a:cs typeface="Lucida Sans" pitchFamily="2"/>
              </a:rPr>
              <a:t>Sunset Strip</a:t>
            </a:r>
            <a:r>
              <a:rPr lang="en-US" sz="4000" b="0" i="0" u="none" strike="noStrike" kern="1200" cap="none" spc="0" baseline="0" dirty="0">
                <a:solidFill>
                  <a:srgbClr val="000000"/>
                </a:solidFill>
                <a:uFillTx/>
                <a:latin typeface="Bodoni 72 Oldstyle Book" pitchFamily="2" charset="0"/>
                <a:ea typeface="SimSun" pitchFamily="2"/>
                <a:cs typeface="Lucida Sans" pitchFamily="2"/>
              </a:rPr>
              <a:t>™</a:t>
            </a:r>
            <a:r>
              <a:rPr lang="en-US" sz="4000" b="1" i="0" u="none" strike="noStrike" kern="1200" cap="none" spc="0" baseline="0" dirty="0">
                <a:solidFill>
                  <a:srgbClr val="000000"/>
                </a:solidFill>
                <a:uFillTx/>
                <a:latin typeface="BODONI 72 OLDSTYLE BOOK" pitchFamily="2" charset="0"/>
                <a:ea typeface="SimSun" pitchFamily="2"/>
                <a:cs typeface="Lucida Sans" pitchFamily="2"/>
              </a:rPr>
              <a:t> </a:t>
            </a:r>
            <a:br>
              <a:rPr lang="en-US" sz="4000" b="0" i="0" u="none" strike="noStrike" kern="1200" cap="none" spc="0" baseline="0" dirty="0">
                <a:solidFill>
                  <a:srgbClr val="000000"/>
                </a:solidFill>
                <a:uFillTx/>
                <a:latin typeface="Bodoni 72 Oldstyle Book" pitchFamily="2" charset="0"/>
                <a:ea typeface="SimSun" pitchFamily="2"/>
                <a:cs typeface="Lucida Sans" pitchFamily="2"/>
              </a:rPr>
            </a:br>
            <a:r>
              <a:rPr lang="en-US" dirty="0">
                <a:latin typeface="Baskerville" panose="02020502070401020303" pitchFamily="18" charset="0"/>
                <a:ea typeface="Baskerville" panose="02020502070401020303" pitchFamily="18" charset="0"/>
              </a:rPr>
              <a:t>Red Carpet Ready DHA Free Bronzing Elixir With Brilliance Boosting BB Cream Prestigiously Popular Color Correctors and a Splurge of Legendary Antioxidants </a:t>
            </a:r>
            <a:endParaRPr lang="en-US" dirty="0">
              <a:effectLst/>
              <a:latin typeface="Baskerville" panose="02020502070401020303" pitchFamily="18" charset="0"/>
              <a:ea typeface="Baskerville" panose="02020502070401020303" pitchFamily="18" charset="0"/>
            </a:endParaRPr>
          </a:p>
        </p:txBody>
      </p:sp>
    </p:spTree>
    <p:extLst>
      <p:ext uri="{BB962C8B-B14F-4D97-AF65-F5344CB8AC3E}">
        <p14:creationId xmlns:p14="http://schemas.microsoft.com/office/powerpoint/2010/main" val="42332982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1779FB04-6D1D-E145-B862-92E798825F6B}"/>
              </a:ext>
            </a:extLst>
          </p:cNvPr>
          <p:cNvPicPr>
            <a:picLocks noChangeAspect="1"/>
          </p:cNvPicPr>
          <p:nvPr/>
        </p:nvPicPr>
        <p:blipFill>
          <a:blip r:embed="rId2"/>
          <a:stretch>
            <a:fillRect/>
          </a:stretch>
        </p:blipFill>
        <p:spPr>
          <a:xfrm>
            <a:off x="4930" y="0"/>
            <a:ext cx="12182140" cy="6858000"/>
          </a:xfrm>
          <a:prstGeom prst="rect">
            <a:avLst/>
          </a:prstGeom>
        </p:spPr>
      </p:pic>
      <p:sp>
        <p:nvSpPr>
          <p:cNvPr id="8" name="Content Placeholder 2">
            <a:extLst>
              <a:ext uri="{FF2B5EF4-FFF2-40B4-BE49-F238E27FC236}">
                <a16:creationId xmlns:a16="http://schemas.microsoft.com/office/drawing/2014/main" id="{3D584028-E7AC-C046-9D8A-490A311A35B3}"/>
              </a:ext>
            </a:extLst>
          </p:cNvPr>
          <p:cNvSpPr txBox="1"/>
          <p:nvPr/>
        </p:nvSpPr>
        <p:spPr>
          <a:xfrm>
            <a:off x="5076922" y="1754044"/>
            <a:ext cx="6644218" cy="4781108"/>
          </a:xfrm>
          <a:prstGeom prst="rect">
            <a:avLst/>
          </a:prstGeom>
          <a:noFill/>
          <a:ln cap="flat">
            <a:noFill/>
          </a:ln>
        </p:spPr>
        <p:txBody>
          <a:bodyPr vert="horz" wrap="square" lIns="91440" tIns="45720" rIns="91440" bIns="45720" anchor="t" anchorCtr="0" compatLnSpc="1">
            <a:noAutofit/>
          </a:bodyPr>
          <a:lstStyle/>
          <a:p>
            <a:r>
              <a:rPr lang="en-US" sz="1400" dirty="0">
                <a:latin typeface="Baskerville" panose="02020502070401020303" pitchFamily="18" charset="0"/>
                <a:ea typeface="Baskerville" panose="02020502070401020303" pitchFamily="18" charset="0"/>
              </a:rPr>
              <a:t>• </a:t>
            </a:r>
            <a:r>
              <a:rPr lang="en-US" sz="1400" b="1" dirty="0">
                <a:latin typeface="Baskerville" panose="02020502070401020303" pitchFamily="18" charset="0"/>
                <a:ea typeface="Baskerville" panose="02020502070401020303" pitchFamily="18" charset="0"/>
              </a:rPr>
              <a:t>Ultra-Dark Bronzing Cocktail </a:t>
            </a:r>
            <a:r>
              <a:rPr lang="en-US" sz="1400" dirty="0">
                <a:latin typeface="Baskerville" panose="02020502070401020303" pitchFamily="18" charset="0"/>
                <a:ea typeface="Baskerville" panose="02020502070401020303" pitchFamily="18" charset="0"/>
              </a:rPr>
              <a:t>– Utilizing DHA, Natural and Cosmetic Bronzers this formula will give you extremely dark immediate color as well as super dark long lasting color. </a:t>
            </a:r>
          </a:p>
          <a:p>
            <a:r>
              <a:rPr lang="en-US" sz="1400" dirty="0">
                <a:latin typeface="Baskerville" panose="02020502070401020303" pitchFamily="18" charset="0"/>
                <a:ea typeface="Baskerville" panose="02020502070401020303" pitchFamily="18" charset="0"/>
              </a:rPr>
              <a:t>• </a:t>
            </a:r>
            <a:r>
              <a:rPr lang="en-US" sz="1400" b="1" dirty="0">
                <a:latin typeface="Baskerville" panose="02020502070401020303" pitchFamily="18" charset="0"/>
                <a:ea typeface="Baskerville" panose="02020502070401020303" pitchFamily="18" charset="0"/>
              </a:rPr>
              <a:t>Silicone Blend </a:t>
            </a:r>
            <a:r>
              <a:rPr lang="en-US" sz="1400" dirty="0">
                <a:latin typeface="Baskerville" panose="02020502070401020303" pitchFamily="18" charset="0"/>
                <a:ea typeface="Baskerville" panose="02020502070401020303" pitchFamily="18" charset="0"/>
              </a:rPr>
              <a:t>– Creates a hydrating barrier on the skin to lock in essential moisture for super soft results. </a:t>
            </a:r>
          </a:p>
          <a:p>
            <a:r>
              <a:rPr lang="en-US" sz="1400" dirty="0">
                <a:latin typeface="Baskerville" panose="02020502070401020303" pitchFamily="18" charset="0"/>
                <a:ea typeface="Baskerville" panose="02020502070401020303" pitchFamily="18" charset="0"/>
              </a:rPr>
              <a:t>• </a:t>
            </a:r>
            <a:r>
              <a:rPr lang="en-US" sz="1400" b="1" dirty="0">
                <a:latin typeface="Baskerville" panose="02020502070401020303" pitchFamily="18" charset="0"/>
                <a:ea typeface="Baskerville" panose="02020502070401020303" pitchFamily="18" charset="0"/>
              </a:rPr>
              <a:t>Electrolyte Rich Banana Extract </a:t>
            </a:r>
            <a:r>
              <a:rPr lang="en-US" sz="1400" dirty="0">
                <a:latin typeface="Baskerville" panose="02020502070401020303" pitchFamily="18" charset="0"/>
                <a:ea typeface="Baskerville" panose="02020502070401020303" pitchFamily="18" charset="0"/>
              </a:rPr>
              <a:t>– Works to improve skins moisture barrier and strength, calm redness, protect against environmental dehydration, and work as a vital component in maintaining hydration levels in the skin. </a:t>
            </a:r>
          </a:p>
          <a:p>
            <a:r>
              <a:rPr lang="en-US" sz="1400" dirty="0">
                <a:latin typeface="Baskerville" panose="02020502070401020303" pitchFamily="18" charset="0"/>
                <a:ea typeface="Baskerville" panose="02020502070401020303" pitchFamily="18" charset="0"/>
              </a:rPr>
              <a:t>• </a:t>
            </a:r>
            <a:r>
              <a:rPr lang="en-US" sz="1400" b="1" dirty="0">
                <a:latin typeface="Baskerville" panose="02020502070401020303" pitchFamily="18" charset="0"/>
                <a:ea typeface="Baskerville" panose="02020502070401020303" pitchFamily="18" charset="0"/>
              </a:rPr>
              <a:t>Apple &amp; Cantaloupe Antioxidants </a:t>
            </a:r>
            <a:r>
              <a:rPr lang="en-US" sz="1400" dirty="0">
                <a:latin typeface="Baskerville" panose="02020502070401020303" pitchFamily="18" charset="0"/>
                <a:ea typeface="Baskerville" panose="02020502070401020303" pitchFamily="18" charset="0"/>
              </a:rPr>
              <a:t>– Helps to boost collagen levels as well as keep skin youthful and supple. </a:t>
            </a:r>
          </a:p>
          <a:p>
            <a:r>
              <a:rPr lang="en-US" sz="1400" dirty="0">
                <a:latin typeface="Baskerville" panose="02020502070401020303" pitchFamily="18" charset="0"/>
                <a:ea typeface="Baskerville" panose="02020502070401020303" pitchFamily="18" charset="0"/>
              </a:rPr>
              <a:t>• </a:t>
            </a:r>
            <a:r>
              <a:rPr lang="en-US" sz="1400" b="1" dirty="0">
                <a:latin typeface="Baskerville" panose="02020502070401020303" pitchFamily="18" charset="0"/>
                <a:ea typeface="Baskerville" panose="02020502070401020303" pitchFamily="18" charset="0"/>
              </a:rPr>
              <a:t>Skin Firming CoQ10 </a:t>
            </a:r>
            <a:r>
              <a:rPr lang="en-US" sz="1400" dirty="0">
                <a:latin typeface="Baskerville" panose="02020502070401020303" pitchFamily="18" charset="0"/>
                <a:ea typeface="Baskerville" panose="02020502070401020303" pitchFamily="18" charset="0"/>
              </a:rPr>
              <a:t>– Works as an anti-aging ingredient to decrease the appearance of wrinkles and boost the skin’s natural elasticity. </a:t>
            </a:r>
          </a:p>
          <a:p>
            <a:r>
              <a:rPr lang="en-US" sz="1400" dirty="0">
                <a:latin typeface="Baskerville" panose="02020502070401020303" pitchFamily="18" charset="0"/>
                <a:ea typeface="Baskerville" panose="02020502070401020303" pitchFamily="18" charset="0"/>
              </a:rPr>
              <a:t>• </a:t>
            </a:r>
            <a:r>
              <a:rPr lang="en-US" sz="1400" b="1" dirty="0">
                <a:latin typeface="Baskerville" panose="02020502070401020303" pitchFamily="18" charset="0"/>
                <a:ea typeface="Baskerville" panose="02020502070401020303" pitchFamily="18" charset="0"/>
              </a:rPr>
              <a:t>Skin Tightening Caffeine Extracts </a:t>
            </a:r>
            <a:r>
              <a:rPr lang="en-US" sz="1400" dirty="0">
                <a:latin typeface="Baskerville" panose="02020502070401020303" pitchFamily="18" charset="0"/>
                <a:ea typeface="Baskerville" panose="02020502070401020303" pitchFamily="18" charset="0"/>
              </a:rPr>
              <a:t>– Helps to decrease puffiness as well as tighten and tone the skin. </a:t>
            </a:r>
          </a:p>
          <a:p>
            <a:r>
              <a:rPr lang="en-US" sz="1400" dirty="0">
                <a:latin typeface="Baskerville" panose="02020502070401020303" pitchFamily="18" charset="0"/>
                <a:ea typeface="Baskerville" panose="02020502070401020303" pitchFamily="18" charset="0"/>
              </a:rPr>
              <a:t>• </a:t>
            </a:r>
            <a:r>
              <a:rPr lang="en-US" sz="1400" b="1" dirty="0">
                <a:latin typeface="Baskerville" panose="02020502070401020303" pitchFamily="18" charset="0"/>
                <a:ea typeface="Baskerville" panose="02020502070401020303" pitchFamily="18" charset="0"/>
              </a:rPr>
              <a:t>Tattoo &amp; Color Fade Protectors </a:t>
            </a:r>
            <a:r>
              <a:rPr lang="en-US" sz="1400" dirty="0">
                <a:latin typeface="Baskerville" panose="02020502070401020303" pitchFamily="18" charset="0"/>
                <a:ea typeface="Baskerville" panose="02020502070401020303" pitchFamily="18" charset="0"/>
              </a:rPr>
              <a:t>– Protects the color and luster of your tattoos and tanning results. </a:t>
            </a:r>
          </a:p>
          <a:p>
            <a:r>
              <a:rPr lang="en-US" sz="1400" dirty="0">
                <a:latin typeface="Baskerville" panose="02020502070401020303" pitchFamily="18" charset="0"/>
                <a:ea typeface="Baskerville" panose="02020502070401020303" pitchFamily="18" charset="0"/>
              </a:rPr>
              <a:t>• </a:t>
            </a:r>
            <a:r>
              <a:rPr lang="en-US" sz="1400" b="1" dirty="0">
                <a:latin typeface="Baskerville" panose="02020502070401020303" pitchFamily="18" charset="0"/>
                <a:ea typeface="Baskerville" panose="02020502070401020303" pitchFamily="18" charset="0"/>
              </a:rPr>
              <a:t>After Tan Odor Eliminators </a:t>
            </a:r>
            <a:r>
              <a:rPr lang="en-US" sz="1400" dirty="0">
                <a:latin typeface="Baskerville" panose="02020502070401020303" pitchFamily="18" charset="0"/>
                <a:ea typeface="Baskerville" panose="02020502070401020303" pitchFamily="18" charset="0"/>
              </a:rPr>
              <a:t>– Proprietary blend of deodorizing and skin freshening ingredients. </a:t>
            </a: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marR="0" lvl="0" algn="l" defTabSz="914400" rtl="0" fontAlgn="auto" hangingPunct="1">
              <a:spcBef>
                <a:spcPts val="0"/>
              </a:spcBef>
              <a:spcAft>
                <a:spcPts val="815"/>
              </a:spcAft>
              <a:tabLst/>
              <a:defRPr sz="1800" b="0" i="0" u="none" strike="noStrike" kern="0" cap="none" spc="0" baseline="0">
                <a:solidFill>
                  <a:srgbClr val="000000"/>
                </a:solidFill>
                <a:uFillTx/>
              </a:defRPr>
            </a:pPr>
            <a:r>
              <a:rPr lang="en-US" sz="1400" dirty="0">
                <a:solidFill>
                  <a:srgbClr val="000000"/>
                </a:solidFill>
                <a:latin typeface="Baskerville" panose="02020502070401020303" pitchFamily="18" charset="0"/>
                <a:ea typeface="Baskerville" panose="02020502070401020303" pitchFamily="18" charset="0"/>
                <a:cs typeface="Lucida Sans" pitchFamily="2"/>
              </a:rPr>
              <a:t>		</a:t>
            </a:r>
            <a:r>
              <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Fragrance: Vegas Vibes</a:t>
            </a: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p:txBody>
      </p:sp>
      <p:sp>
        <p:nvSpPr>
          <p:cNvPr id="9" name="Title 1">
            <a:extLst>
              <a:ext uri="{FF2B5EF4-FFF2-40B4-BE49-F238E27FC236}">
                <a16:creationId xmlns:a16="http://schemas.microsoft.com/office/drawing/2014/main" id="{3EBFACBD-7476-4D40-BB67-D20CFB8781EA}"/>
              </a:ext>
            </a:extLst>
          </p:cNvPr>
          <p:cNvSpPr txBox="1"/>
          <p:nvPr/>
        </p:nvSpPr>
        <p:spPr>
          <a:xfrm>
            <a:off x="5082362" y="273355"/>
            <a:ext cx="6836736" cy="1532299"/>
          </a:xfrm>
          <a:prstGeom prst="rect">
            <a:avLst/>
          </a:prstGeom>
          <a:noFill/>
          <a:ln cap="flat">
            <a:noFill/>
          </a:ln>
        </p:spPr>
        <p:txBody>
          <a:bodyPr vert="horz" wrap="square" lIns="91440" tIns="45720" rIns="91440" bIns="45720" anchor="ctr" anchorCtr="0" compatLnSpc="1">
            <a:normAutofit/>
          </a:bodyPr>
          <a:lstStyle/>
          <a:p>
            <a:r>
              <a:rPr lang="en-US" sz="4000" b="1" i="0" u="none" strike="noStrike" kern="1200" cap="none" spc="0" baseline="0" dirty="0">
                <a:solidFill>
                  <a:srgbClr val="000000"/>
                </a:solidFill>
                <a:uFillTx/>
                <a:latin typeface="BODONI 72 OLDSTYLE BOOK" pitchFamily="2" charset="0"/>
                <a:ea typeface="SimSun" pitchFamily="2"/>
                <a:cs typeface="Lucida Sans" pitchFamily="2"/>
              </a:rPr>
              <a:t>Get Tan Like Me!</a:t>
            </a:r>
            <a:r>
              <a:rPr lang="en-US" sz="4000" b="0" i="0" u="none" strike="noStrike" kern="1200" cap="none" spc="0" baseline="0" dirty="0">
                <a:solidFill>
                  <a:srgbClr val="000000"/>
                </a:solidFill>
                <a:uFillTx/>
                <a:latin typeface="Bodoni 72 Oldstyle Book" pitchFamily="2" charset="0"/>
                <a:ea typeface="SimSun" pitchFamily="2"/>
                <a:cs typeface="Lucida Sans" pitchFamily="2"/>
              </a:rPr>
              <a:t>™</a:t>
            </a:r>
            <a:r>
              <a:rPr lang="en-US" sz="4000" b="1" i="0" u="none" strike="noStrike" kern="1200" cap="none" spc="0" baseline="0" dirty="0">
                <a:solidFill>
                  <a:srgbClr val="000000"/>
                </a:solidFill>
                <a:uFillTx/>
                <a:latin typeface="BODONI 72 OLDSTYLE BOOK" pitchFamily="2" charset="0"/>
                <a:ea typeface="SimSun" pitchFamily="2"/>
                <a:cs typeface="Lucida Sans" pitchFamily="2"/>
              </a:rPr>
              <a:t> </a:t>
            </a:r>
            <a:br>
              <a:rPr lang="en-US" sz="4000" b="0" i="0" u="none" strike="noStrike" kern="1200" cap="none" spc="0" baseline="0" dirty="0">
                <a:solidFill>
                  <a:srgbClr val="000000"/>
                </a:solidFill>
                <a:uFillTx/>
                <a:latin typeface="Bodoni 72 Oldstyle Book" pitchFamily="2" charset="0"/>
                <a:ea typeface="SimSun" pitchFamily="2"/>
                <a:cs typeface="Lucida Sans" pitchFamily="2"/>
              </a:rPr>
            </a:br>
            <a:r>
              <a:rPr lang="en-US" dirty="0">
                <a:latin typeface="Baskerville" panose="02020502070401020303" pitchFamily="18" charset="0"/>
                <a:ea typeface="Baskerville" panose="02020502070401020303" pitchFamily="18" charset="0"/>
              </a:rPr>
              <a:t>Double Dark ‘Tan Goals’ Bronzing Blend • Remixed with Positively Energizing Antioxidants VIP Color Club Tattoo &amp; Tan Fade Protectors </a:t>
            </a:r>
            <a:endParaRPr lang="en-US" dirty="0">
              <a:effectLst/>
              <a:latin typeface="Baskerville" panose="02020502070401020303" pitchFamily="18" charset="0"/>
              <a:ea typeface="Baskerville" panose="02020502070401020303" pitchFamily="18" charset="0"/>
            </a:endParaRPr>
          </a:p>
        </p:txBody>
      </p:sp>
    </p:spTree>
    <p:extLst>
      <p:ext uri="{BB962C8B-B14F-4D97-AF65-F5344CB8AC3E}">
        <p14:creationId xmlns:p14="http://schemas.microsoft.com/office/powerpoint/2010/main" val="18403019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iagram&#10;&#10;Description automatically generated with medium confidence">
            <a:extLst>
              <a:ext uri="{FF2B5EF4-FFF2-40B4-BE49-F238E27FC236}">
                <a16:creationId xmlns:a16="http://schemas.microsoft.com/office/drawing/2014/main" id="{39A2DDB9-6634-A64F-941B-BDDA55224DDF}"/>
              </a:ext>
            </a:extLst>
          </p:cNvPr>
          <p:cNvPicPr>
            <a:picLocks noChangeAspect="1"/>
          </p:cNvPicPr>
          <p:nvPr/>
        </p:nvPicPr>
        <p:blipFill>
          <a:blip r:embed="rId2"/>
          <a:stretch>
            <a:fillRect/>
          </a:stretch>
        </p:blipFill>
        <p:spPr>
          <a:xfrm>
            <a:off x="4930" y="0"/>
            <a:ext cx="12182140" cy="6858000"/>
          </a:xfrm>
          <a:prstGeom prst="rect">
            <a:avLst/>
          </a:prstGeom>
        </p:spPr>
      </p:pic>
      <p:sp>
        <p:nvSpPr>
          <p:cNvPr id="4" name="Content Placeholder 3">
            <a:extLst>
              <a:ext uri="{FF2B5EF4-FFF2-40B4-BE49-F238E27FC236}">
                <a16:creationId xmlns:a16="http://schemas.microsoft.com/office/drawing/2014/main" id="{2B282570-E188-874D-975B-C06AB5C5D2F8}"/>
              </a:ext>
            </a:extLst>
          </p:cNvPr>
          <p:cNvSpPr>
            <a:spLocks noGrp="1"/>
          </p:cNvSpPr>
          <p:nvPr>
            <p:ph idx="1"/>
          </p:nvPr>
        </p:nvSpPr>
        <p:spPr/>
        <p:txBody>
          <a:bodyPr>
            <a:normAutofit/>
          </a:bodyPr>
          <a:lstStyle/>
          <a:p>
            <a:pPr marL="0" indent="0" algn="ctr">
              <a:buNone/>
            </a:pPr>
            <a:endParaRPr lang="en-US" sz="4800" dirty="0">
              <a:latin typeface="Baskerville" panose="02020502070401020303" pitchFamily="18" charset="0"/>
              <a:ea typeface="Baskerville" panose="02020502070401020303" pitchFamily="18" charset="0"/>
            </a:endParaRPr>
          </a:p>
          <a:p>
            <a:pPr marL="0" indent="0" algn="ctr">
              <a:buNone/>
            </a:pPr>
            <a:r>
              <a:rPr lang="en-US" sz="4800" dirty="0">
                <a:latin typeface="Baskerville" panose="02020502070401020303" pitchFamily="18" charset="0"/>
                <a:ea typeface="Baskerville" panose="02020502070401020303" pitchFamily="18" charset="0"/>
              </a:rPr>
              <a:t>What was the first blue hued tanning lotion that Devoted Creations made?</a:t>
            </a:r>
          </a:p>
          <a:p>
            <a:pPr marL="0" indent="0" algn="ctr">
              <a:buNone/>
            </a:pPr>
            <a:endParaRPr lang="en-US" sz="4800" dirty="0">
              <a:latin typeface="Baskerville" panose="02020502070401020303" pitchFamily="18" charset="0"/>
              <a:ea typeface="Baskerville" panose="02020502070401020303" pitchFamily="18" charset="0"/>
            </a:endParaRPr>
          </a:p>
          <a:p>
            <a:pPr algn="ctr"/>
            <a:endParaRPr lang="en-US" sz="4800" dirty="0"/>
          </a:p>
        </p:txBody>
      </p:sp>
      <p:sp>
        <p:nvSpPr>
          <p:cNvPr id="5" name="Title 2">
            <a:extLst>
              <a:ext uri="{FF2B5EF4-FFF2-40B4-BE49-F238E27FC236}">
                <a16:creationId xmlns:a16="http://schemas.microsoft.com/office/drawing/2014/main" id="{EBBD6A1A-B79F-B84D-8CEB-7FE6400D5A74}"/>
              </a:ext>
            </a:extLst>
          </p:cNvPr>
          <p:cNvSpPr>
            <a:spLocks noGrp="1"/>
          </p:cNvSpPr>
          <p:nvPr>
            <p:ph type="title"/>
          </p:nvPr>
        </p:nvSpPr>
        <p:spPr>
          <a:xfrm>
            <a:off x="838200" y="365125"/>
            <a:ext cx="10515600" cy="1325563"/>
          </a:xfrm>
        </p:spPr>
        <p:txBody>
          <a:bodyPr>
            <a:normAutofit/>
          </a:bodyPr>
          <a:lstStyle/>
          <a:p>
            <a:pPr algn="ctr"/>
            <a:r>
              <a:rPr lang="en-US" sz="8800" dirty="0">
                <a:solidFill>
                  <a:srgbClr val="FF40FF"/>
                </a:solidFill>
                <a:latin typeface="Baskerville" panose="02020502070401020303" pitchFamily="18" charset="0"/>
                <a:ea typeface="Baskerville" panose="02020502070401020303" pitchFamily="18" charset="0"/>
              </a:rPr>
              <a:t>POP QUIZ!</a:t>
            </a:r>
          </a:p>
        </p:txBody>
      </p:sp>
    </p:spTree>
    <p:extLst>
      <p:ext uri="{BB962C8B-B14F-4D97-AF65-F5344CB8AC3E}">
        <p14:creationId xmlns:p14="http://schemas.microsoft.com/office/powerpoint/2010/main" val="11834378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toiletry, lotion, several&#10;&#10;Description automatically generated">
            <a:extLst>
              <a:ext uri="{FF2B5EF4-FFF2-40B4-BE49-F238E27FC236}">
                <a16:creationId xmlns:a16="http://schemas.microsoft.com/office/drawing/2014/main" id="{5FE1B8C4-01A1-C14B-A81D-EB9DB8F9367A}"/>
              </a:ext>
            </a:extLst>
          </p:cNvPr>
          <p:cNvPicPr>
            <a:picLocks noChangeAspect="1"/>
          </p:cNvPicPr>
          <p:nvPr/>
        </p:nvPicPr>
        <p:blipFill>
          <a:blip r:embed="rId2"/>
          <a:stretch>
            <a:fillRect/>
          </a:stretch>
        </p:blipFill>
        <p:spPr>
          <a:xfrm>
            <a:off x="4930" y="0"/>
            <a:ext cx="12182140" cy="6858000"/>
          </a:xfrm>
          <a:prstGeom prst="rect">
            <a:avLst/>
          </a:prstGeom>
        </p:spPr>
      </p:pic>
    </p:spTree>
    <p:extLst>
      <p:ext uri="{BB962C8B-B14F-4D97-AF65-F5344CB8AC3E}">
        <p14:creationId xmlns:p14="http://schemas.microsoft.com/office/powerpoint/2010/main" val="88595855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Text&#10;&#10;Description automatically generated with medium confidence">
            <a:extLst>
              <a:ext uri="{FF2B5EF4-FFF2-40B4-BE49-F238E27FC236}">
                <a16:creationId xmlns:a16="http://schemas.microsoft.com/office/drawing/2014/main" id="{128A4210-7969-3647-AC2B-F2E1B19FC5B1}"/>
              </a:ext>
            </a:extLst>
          </p:cNvPr>
          <p:cNvPicPr>
            <a:picLocks noChangeAspect="1"/>
          </p:cNvPicPr>
          <p:nvPr/>
        </p:nvPicPr>
        <p:blipFill>
          <a:blip r:embed="rId2"/>
          <a:stretch>
            <a:fillRect/>
          </a:stretch>
        </p:blipFill>
        <p:spPr>
          <a:xfrm>
            <a:off x="4930" y="0"/>
            <a:ext cx="12182140" cy="6858000"/>
          </a:xfrm>
          <a:prstGeom prst="rect">
            <a:avLst/>
          </a:prstGeom>
        </p:spPr>
      </p:pic>
      <p:sp>
        <p:nvSpPr>
          <p:cNvPr id="5" name="Content Placeholder 2">
            <a:extLst>
              <a:ext uri="{FF2B5EF4-FFF2-40B4-BE49-F238E27FC236}">
                <a16:creationId xmlns:a16="http://schemas.microsoft.com/office/drawing/2014/main" id="{CBD68985-8E97-0341-AF1A-0D77E9F61877}"/>
              </a:ext>
            </a:extLst>
          </p:cNvPr>
          <p:cNvSpPr txBox="1"/>
          <p:nvPr/>
        </p:nvSpPr>
        <p:spPr>
          <a:xfrm>
            <a:off x="5076922" y="1754044"/>
            <a:ext cx="6644218" cy="4781108"/>
          </a:xfrm>
          <a:prstGeom prst="rect">
            <a:avLst/>
          </a:prstGeom>
          <a:noFill/>
          <a:ln cap="flat">
            <a:noFill/>
          </a:ln>
        </p:spPr>
        <p:txBody>
          <a:bodyPr vert="horz" wrap="square" lIns="91440" tIns="45720" rIns="91440" bIns="45720" anchor="t" anchorCtr="0" compatLnSpc="1">
            <a:normAutofit/>
          </a:bodyPr>
          <a:lstStyle/>
          <a:p>
            <a:r>
              <a:rPr lang="en-US" sz="1600" b="1" dirty="0">
                <a:latin typeface="Baskerville" panose="02020502070401020303" pitchFamily="18" charset="0"/>
                <a:ea typeface="Baskerville" panose="02020502070401020303" pitchFamily="18" charset="0"/>
              </a:rPr>
              <a:t>• Blue Hued Dark Tanning Optimizer </a:t>
            </a:r>
            <a:r>
              <a:rPr lang="en-US" sz="1600" dirty="0">
                <a:latin typeface="Baskerville" panose="02020502070401020303" pitchFamily="18" charset="0"/>
                <a:ea typeface="Baskerville" panose="02020502070401020303" pitchFamily="18" charset="0"/>
              </a:rPr>
              <a:t>– Deeply intensifies tanning results for superior dark color without the use of added bronzers. </a:t>
            </a:r>
          </a:p>
          <a:p>
            <a:r>
              <a:rPr lang="en-US" sz="1600" b="1" dirty="0">
                <a:latin typeface="Baskerville" panose="02020502070401020303" pitchFamily="18" charset="0"/>
                <a:ea typeface="Baskerville" panose="02020502070401020303" pitchFamily="18" charset="0"/>
              </a:rPr>
              <a:t>• Maracujá Oil – </a:t>
            </a:r>
            <a:r>
              <a:rPr lang="en-US" sz="1600" dirty="0">
                <a:latin typeface="Baskerville" panose="02020502070401020303" pitchFamily="18" charset="0"/>
                <a:ea typeface="Baskerville" panose="02020502070401020303" pitchFamily="18" charset="0"/>
              </a:rPr>
              <a:t>Helps to address damaged or weakened skin, while helping to support the healing process. </a:t>
            </a:r>
          </a:p>
          <a:p>
            <a:r>
              <a:rPr lang="en-US" sz="1600" b="1" dirty="0">
                <a:latin typeface="Baskerville" panose="02020502070401020303" pitchFamily="18" charset="0"/>
                <a:ea typeface="Baskerville" panose="02020502070401020303" pitchFamily="18" charset="0"/>
              </a:rPr>
              <a:t>• Coconut Oils &amp; Extracts </a:t>
            </a:r>
            <a:r>
              <a:rPr lang="en-US" sz="1600" dirty="0">
                <a:latin typeface="Baskerville" panose="02020502070401020303" pitchFamily="18" charset="0"/>
                <a:ea typeface="Baskerville" panose="02020502070401020303" pitchFamily="18" charset="0"/>
              </a:rPr>
              <a:t>– Deeply softens and nourish the skin for long lasting hydration. </a:t>
            </a:r>
          </a:p>
          <a:p>
            <a:r>
              <a:rPr lang="en-US" sz="1600" b="1" dirty="0">
                <a:latin typeface="Baskerville" panose="02020502070401020303" pitchFamily="18" charset="0"/>
                <a:ea typeface="Baskerville" panose="02020502070401020303" pitchFamily="18" charset="0"/>
              </a:rPr>
              <a:t>• Sea Buckthorn Berry – </a:t>
            </a:r>
            <a:r>
              <a:rPr lang="en-US" sz="1600" dirty="0">
                <a:latin typeface="Baskerville" panose="02020502070401020303" pitchFamily="18" charset="0"/>
                <a:ea typeface="Baskerville" panose="02020502070401020303" pitchFamily="18" charset="0"/>
              </a:rPr>
              <a:t>Noted for high levels of Vitamin C, Omega 3, 6, 7, and 9 to protect skin against free radical damage. </a:t>
            </a:r>
          </a:p>
          <a:p>
            <a:r>
              <a:rPr lang="en-US" sz="1600" b="1" dirty="0">
                <a:latin typeface="Baskerville" panose="02020502070401020303" pitchFamily="18" charset="0"/>
                <a:ea typeface="Baskerville" panose="02020502070401020303" pitchFamily="18" charset="0"/>
              </a:rPr>
              <a:t>• Sea-Toxifying Algae Complex – </a:t>
            </a:r>
            <a:r>
              <a:rPr lang="en-US" sz="1600" dirty="0">
                <a:latin typeface="Baskerville" panose="02020502070401020303" pitchFamily="18" charset="0"/>
                <a:ea typeface="Baskerville" panose="02020502070401020303" pitchFamily="18" charset="0"/>
              </a:rPr>
              <a:t>Helps to detoxify the skin while also helping to improve skins elasticity. </a:t>
            </a:r>
          </a:p>
          <a:p>
            <a:r>
              <a:rPr lang="en-US" sz="1600" b="1" dirty="0">
                <a:latin typeface="Baskerville" panose="02020502070401020303" pitchFamily="18" charset="0"/>
                <a:ea typeface="Baskerville" panose="02020502070401020303" pitchFamily="18" charset="0"/>
              </a:rPr>
              <a:t>• Tiger Grass – </a:t>
            </a:r>
            <a:r>
              <a:rPr lang="en-US" sz="1600" dirty="0">
                <a:latin typeface="Baskerville" panose="02020502070401020303" pitchFamily="18" charset="0"/>
                <a:ea typeface="Baskerville" panose="02020502070401020303" pitchFamily="18" charset="0"/>
              </a:rPr>
              <a:t>Color-correcting ingredient that reduces redness and helps protect skin from environmental stress and blemishes. </a:t>
            </a:r>
          </a:p>
          <a:p>
            <a:r>
              <a:rPr lang="en-US" sz="1600" b="1" dirty="0">
                <a:latin typeface="Baskerville" panose="02020502070401020303" pitchFamily="18" charset="0"/>
                <a:ea typeface="Baskerville" panose="02020502070401020303" pitchFamily="18" charset="0"/>
              </a:rPr>
              <a:t>• Blue Tansy™ – </a:t>
            </a:r>
            <a:r>
              <a:rPr lang="en-US" sz="1600" dirty="0">
                <a:latin typeface="Baskerville" panose="02020502070401020303" pitchFamily="18" charset="0"/>
                <a:ea typeface="Baskerville" panose="02020502070401020303" pitchFamily="18" charset="0"/>
              </a:rPr>
              <a:t>Provides anti-orange agents so the skin develops the most natural, dark bronzed result. </a:t>
            </a:r>
          </a:p>
          <a:p>
            <a:r>
              <a:rPr lang="en-US" sz="1600" b="1" dirty="0">
                <a:latin typeface="Baskerville" panose="02020502070401020303" pitchFamily="18" charset="0"/>
                <a:ea typeface="Baskerville" panose="02020502070401020303" pitchFamily="18" charset="0"/>
              </a:rPr>
              <a:t>• ALA Technology – </a:t>
            </a:r>
            <a:r>
              <a:rPr lang="en-US" sz="1600" dirty="0">
                <a:latin typeface="Baskerville" panose="02020502070401020303" pitchFamily="18" charset="0"/>
                <a:ea typeface="Baskerville" panose="02020502070401020303" pitchFamily="18" charset="0"/>
              </a:rPr>
              <a:t>Prolongs the life of healthy skin cells for a more youthful appearance to the skin. </a:t>
            </a: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sz="16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marR="0" lvl="0" algn="l" defTabSz="914400" rtl="0" fontAlgn="auto" hangingPunct="1">
              <a:spcBef>
                <a:spcPts val="0"/>
              </a:spcBef>
              <a:spcAft>
                <a:spcPts val="815"/>
              </a:spcAft>
              <a:tabLst/>
              <a:defRPr sz="1800" b="0" i="0" u="none" strike="noStrike" kern="0" cap="none" spc="0" baseline="0">
                <a:solidFill>
                  <a:srgbClr val="000000"/>
                </a:solidFill>
                <a:uFillTx/>
              </a:defRPr>
            </a:pPr>
            <a:r>
              <a:rPr lang="en-US" sz="16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Fragrance: </a:t>
            </a:r>
            <a:r>
              <a:rPr lang="en-US" sz="1600" dirty="0">
                <a:solidFill>
                  <a:srgbClr val="000000"/>
                </a:solidFill>
                <a:latin typeface="Baskerville" panose="02020502070401020303" pitchFamily="18" charset="0"/>
                <a:ea typeface="Baskerville" panose="02020502070401020303" pitchFamily="18" charset="0"/>
                <a:cs typeface="Lucida Sans" pitchFamily="2"/>
              </a:rPr>
              <a:t>Aquamarine Coastal Cool</a:t>
            </a:r>
            <a:endParaRPr lang="en-US" sz="16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sz="16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p:txBody>
      </p:sp>
      <p:sp>
        <p:nvSpPr>
          <p:cNvPr id="6" name="Title 1">
            <a:extLst>
              <a:ext uri="{FF2B5EF4-FFF2-40B4-BE49-F238E27FC236}">
                <a16:creationId xmlns:a16="http://schemas.microsoft.com/office/drawing/2014/main" id="{EDB25050-3BB1-DC4D-AF88-4C22957A201F}"/>
              </a:ext>
            </a:extLst>
          </p:cNvPr>
          <p:cNvSpPr txBox="1"/>
          <p:nvPr/>
        </p:nvSpPr>
        <p:spPr>
          <a:xfrm>
            <a:off x="5082362" y="273355"/>
            <a:ext cx="6715339" cy="1532299"/>
          </a:xfrm>
          <a:prstGeom prst="rect">
            <a:avLst/>
          </a:prstGeom>
          <a:noFill/>
          <a:ln cap="flat">
            <a:noFill/>
          </a:ln>
        </p:spPr>
        <p:txBody>
          <a:bodyPr vert="horz" wrap="square" lIns="91440" tIns="45720" rIns="91440" bIns="45720" anchor="ctr" anchorCtr="0" compatLnSpc="1">
            <a:normAutofit/>
          </a:bodyPr>
          <a:lstStyle/>
          <a:p>
            <a:r>
              <a:rPr lang="en-US" sz="4000" b="1" dirty="0">
                <a:solidFill>
                  <a:srgbClr val="000000"/>
                </a:solidFill>
                <a:latin typeface="BODONI 72 OLDSTYLE BOOK" pitchFamily="2" charset="0"/>
                <a:ea typeface="SimSun" pitchFamily="2"/>
                <a:cs typeface="Lucida Sans" pitchFamily="2"/>
              </a:rPr>
              <a:t>White 2 Bronze Coastal</a:t>
            </a:r>
            <a:r>
              <a:rPr lang="en-US" sz="4000" b="0" i="0" u="none" strike="noStrike" kern="1200" cap="none" spc="0" baseline="0" dirty="0">
                <a:solidFill>
                  <a:srgbClr val="000000"/>
                </a:solidFill>
                <a:uFillTx/>
                <a:latin typeface="Bodoni 72 Oldstyle Book" pitchFamily="2" charset="0"/>
                <a:ea typeface="SimSun" pitchFamily="2"/>
                <a:cs typeface="Lucida Sans" pitchFamily="2"/>
              </a:rPr>
              <a:t>™</a:t>
            </a:r>
            <a:r>
              <a:rPr lang="en-US" sz="4000" b="1" i="0" u="none" strike="noStrike" kern="1200" cap="none" spc="0" baseline="0" dirty="0">
                <a:solidFill>
                  <a:srgbClr val="000000"/>
                </a:solidFill>
                <a:uFillTx/>
                <a:latin typeface="BODONI 72 OLDSTYLE BOOK" pitchFamily="2" charset="0"/>
                <a:ea typeface="SimSun" pitchFamily="2"/>
                <a:cs typeface="Lucida Sans" pitchFamily="2"/>
              </a:rPr>
              <a:t> </a:t>
            </a:r>
            <a:br>
              <a:rPr lang="en-US" sz="4000" b="0" i="0" u="none" strike="noStrike" kern="1200" cap="none" spc="0" baseline="0" dirty="0">
                <a:solidFill>
                  <a:srgbClr val="000000"/>
                </a:solidFill>
                <a:uFillTx/>
                <a:latin typeface="Bodoni 72 Oldstyle Book" pitchFamily="2" charset="0"/>
                <a:ea typeface="SimSun" pitchFamily="2"/>
                <a:cs typeface="Lucida Sans" pitchFamily="2"/>
              </a:rPr>
            </a:br>
            <a:r>
              <a:rPr lang="en-US" dirty="0">
                <a:latin typeface="Baskerville" panose="02020502070401020303" pitchFamily="18" charset="0"/>
                <a:ea typeface="Baskerville" panose="02020502070401020303" pitchFamily="18" charset="0"/>
              </a:rPr>
              <a:t>Nautically Infused Aquatic Coastal Color Creator Sea Buckthorn Berry + Detoxifying Algae for Seaside Shore Ready Results</a:t>
            </a:r>
            <a:endParaRPr lang="en-US" dirty="0">
              <a:effectLst/>
              <a:latin typeface="Baskerville" panose="02020502070401020303" pitchFamily="18" charset="0"/>
              <a:ea typeface="Baskerville" panose="02020502070401020303" pitchFamily="18" charset="0"/>
            </a:endParaRPr>
          </a:p>
        </p:txBody>
      </p:sp>
    </p:spTree>
    <p:extLst>
      <p:ext uri="{BB962C8B-B14F-4D97-AF65-F5344CB8AC3E}">
        <p14:creationId xmlns:p14="http://schemas.microsoft.com/office/powerpoint/2010/main" val="2028015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toiletry, lotion&#10;&#10;Description automatically generated">
            <a:extLst>
              <a:ext uri="{FF2B5EF4-FFF2-40B4-BE49-F238E27FC236}">
                <a16:creationId xmlns:a16="http://schemas.microsoft.com/office/drawing/2014/main" id="{F25F611D-3B4D-CA41-82CE-AFF4824A7CC8}"/>
              </a:ext>
            </a:extLst>
          </p:cNvPr>
          <p:cNvPicPr>
            <a:picLocks noChangeAspect="1"/>
          </p:cNvPicPr>
          <p:nvPr/>
        </p:nvPicPr>
        <p:blipFill>
          <a:blip r:embed="rId2"/>
          <a:stretch>
            <a:fillRect/>
          </a:stretch>
        </p:blipFill>
        <p:spPr>
          <a:xfrm>
            <a:off x="4930" y="0"/>
            <a:ext cx="12182140" cy="6858000"/>
          </a:xfrm>
          <a:prstGeom prst="rect">
            <a:avLst/>
          </a:prstGeom>
        </p:spPr>
      </p:pic>
    </p:spTree>
    <p:extLst>
      <p:ext uri="{BB962C8B-B14F-4D97-AF65-F5344CB8AC3E}">
        <p14:creationId xmlns:p14="http://schemas.microsoft.com/office/powerpoint/2010/main" val="30073219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glass of beer&#10;&#10;Description automatically generated with medium confidence">
            <a:extLst>
              <a:ext uri="{FF2B5EF4-FFF2-40B4-BE49-F238E27FC236}">
                <a16:creationId xmlns:a16="http://schemas.microsoft.com/office/drawing/2014/main" id="{8851469A-602F-C34B-8B12-C547EDB88735}"/>
              </a:ext>
            </a:extLst>
          </p:cNvPr>
          <p:cNvPicPr>
            <a:picLocks noChangeAspect="1"/>
          </p:cNvPicPr>
          <p:nvPr/>
        </p:nvPicPr>
        <p:blipFill>
          <a:blip r:embed="rId2"/>
          <a:stretch>
            <a:fillRect/>
          </a:stretch>
        </p:blipFill>
        <p:spPr>
          <a:xfrm>
            <a:off x="4930" y="0"/>
            <a:ext cx="12182140" cy="6858000"/>
          </a:xfrm>
          <a:prstGeom prst="rect">
            <a:avLst/>
          </a:prstGeom>
        </p:spPr>
      </p:pic>
      <p:sp>
        <p:nvSpPr>
          <p:cNvPr id="5" name="Content Placeholder 2">
            <a:extLst>
              <a:ext uri="{FF2B5EF4-FFF2-40B4-BE49-F238E27FC236}">
                <a16:creationId xmlns:a16="http://schemas.microsoft.com/office/drawing/2014/main" id="{8B765EC5-6EA2-1B46-A824-CE1029DC66AA}"/>
              </a:ext>
            </a:extLst>
          </p:cNvPr>
          <p:cNvSpPr txBox="1"/>
          <p:nvPr/>
        </p:nvSpPr>
        <p:spPr>
          <a:xfrm>
            <a:off x="5076922" y="1754044"/>
            <a:ext cx="6644218" cy="4781108"/>
          </a:xfrm>
          <a:prstGeom prst="rect">
            <a:avLst/>
          </a:prstGeom>
          <a:noFill/>
          <a:ln cap="flat">
            <a:noFill/>
          </a:ln>
        </p:spPr>
        <p:txBody>
          <a:bodyPr vert="horz" wrap="square" lIns="91440" tIns="45720" rIns="91440" bIns="45720" anchor="t" anchorCtr="0" compatLnSpc="1">
            <a:normAutofit fontScale="92500" lnSpcReduction="20000"/>
          </a:bodyPr>
          <a:lstStyle/>
          <a:p>
            <a:r>
              <a:rPr lang="en-US" b="1" dirty="0">
                <a:latin typeface="Baskerville" panose="02020502070401020303" pitchFamily="18" charset="0"/>
                <a:ea typeface="Baskerville" panose="02020502070401020303" pitchFamily="18" charset="0"/>
              </a:rPr>
              <a:t>• Rich Black Bronzing Formula - </a:t>
            </a:r>
            <a:r>
              <a:rPr lang="en-US" dirty="0">
                <a:latin typeface="Baskerville" panose="02020502070401020303" pitchFamily="18" charset="0"/>
                <a:ea typeface="Baskerville" panose="02020502070401020303" pitchFamily="18" charset="0"/>
              </a:rPr>
              <a:t>Utilizing DHA, Natural and Cosmetic Bronzers this formula will give you extremely dark immediate color as well as super dark long lasting color. </a:t>
            </a:r>
          </a:p>
          <a:p>
            <a:r>
              <a:rPr lang="en-US" b="1" dirty="0">
                <a:latin typeface="Baskerville" panose="02020502070401020303" pitchFamily="18" charset="0"/>
                <a:ea typeface="Baskerville" panose="02020502070401020303" pitchFamily="18" charset="0"/>
              </a:rPr>
              <a:t>• Tiger Grass – </a:t>
            </a:r>
            <a:r>
              <a:rPr lang="en-US" dirty="0">
                <a:latin typeface="Baskerville" panose="02020502070401020303" pitchFamily="18" charset="0"/>
                <a:ea typeface="Baskerville" panose="02020502070401020303" pitchFamily="18" charset="0"/>
              </a:rPr>
              <a:t>Color correcting ingredient that reduces redness and helps protect skin from environmental stress and blemishes. </a:t>
            </a:r>
          </a:p>
          <a:p>
            <a:r>
              <a:rPr lang="en-US" b="1" dirty="0">
                <a:latin typeface="Baskerville" panose="02020502070401020303" pitchFamily="18" charset="0"/>
                <a:ea typeface="Baskerville" panose="02020502070401020303" pitchFamily="18" charset="0"/>
              </a:rPr>
              <a:t>• Turmeric Root Extract </a:t>
            </a:r>
            <a:r>
              <a:rPr lang="en-US" dirty="0">
                <a:latin typeface="Baskerville" panose="02020502070401020303" pitchFamily="18" charset="0"/>
                <a:ea typeface="Baskerville" panose="02020502070401020303" pitchFamily="18" charset="0"/>
              </a:rPr>
              <a:t>– Known for its antioxidant and anti-reddening properties, Turmeric helps to improve the look of the surface of your skin to create a more blemish free, even appearance. </a:t>
            </a:r>
          </a:p>
          <a:p>
            <a:r>
              <a:rPr lang="en-US" b="1" dirty="0">
                <a:latin typeface="Baskerville" panose="02020502070401020303" pitchFamily="18" charset="0"/>
                <a:ea typeface="Baskerville" panose="02020502070401020303" pitchFamily="18" charset="0"/>
              </a:rPr>
              <a:t>• </a:t>
            </a:r>
            <a:r>
              <a:rPr lang="en-US" b="1" dirty="0" err="1">
                <a:latin typeface="Baskerville" panose="02020502070401020303" pitchFamily="18" charset="0"/>
                <a:ea typeface="Baskerville" panose="02020502070401020303" pitchFamily="18" charset="0"/>
              </a:rPr>
              <a:t>Matrixyl</a:t>
            </a:r>
            <a:r>
              <a:rPr lang="en-US" b="1" dirty="0">
                <a:latin typeface="Baskerville" panose="02020502070401020303" pitchFamily="18" charset="0"/>
                <a:ea typeface="Baskerville" panose="02020502070401020303" pitchFamily="18" charset="0"/>
              </a:rPr>
              <a:t> </a:t>
            </a:r>
            <a:r>
              <a:rPr lang="en-US" b="1" dirty="0" err="1">
                <a:latin typeface="Baskerville" panose="02020502070401020303" pitchFamily="18" charset="0"/>
                <a:ea typeface="Baskerville" panose="02020502070401020303" pitchFamily="18" charset="0"/>
              </a:rPr>
              <a:t>Synthe</a:t>
            </a:r>
            <a:r>
              <a:rPr lang="en-US" b="1" dirty="0">
                <a:latin typeface="Baskerville" panose="02020502070401020303" pitchFamily="18" charset="0"/>
                <a:ea typeface="Baskerville" panose="02020502070401020303" pitchFamily="18" charset="0"/>
              </a:rPr>
              <a:t> 6™ </a:t>
            </a:r>
            <a:r>
              <a:rPr lang="en-US" dirty="0">
                <a:latin typeface="Baskerville" panose="02020502070401020303" pitchFamily="18" charset="0"/>
                <a:ea typeface="Baskerville" panose="02020502070401020303" pitchFamily="18" charset="0"/>
              </a:rPr>
              <a:t>– Targets and fills in fine lines and wrinkles. </a:t>
            </a:r>
          </a:p>
          <a:p>
            <a:r>
              <a:rPr lang="en-US" b="1" dirty="0">
                <a:latin typeface="Baskerville" panose="02020502070401020303" pitchFamily="18" charset="0"/>
                <a:ea typeface="Baskerville" panose="02020502070401020303" pitchFamily="18" charset="0"/>
              </a:rPr>
              <a:t>• Shea Butter - </a:t>
            </a:r>
            <a:r>
              <a:rPr lang="en-US" dirty="0">
                <a:latin typeface="Baskerville" panose="02020502070401020303" pitchFamily="18" charset="0"/>
                <a:ea typeface="Baskerville" panose="02020502070401020303" pitchFamily="18" charset="0"/>
              </a:rPr>
              <a:t>Helps to soothe dry skin and improves the skin’s elasticity. </a:t>
            </a:r>
          </a:p>
          <a:p>
            <a:r>
              <a:rPr lang="en-US" b="1" dirty="0">
                <a:latin typeface="Baskerville" panose="02020502070401020303" pitchFamily="18" charset="0"/>
                <a:ea typeface="Baskerville" panose="02020502070401020303" pitchFamily="18" charset="0"/>
              </a:rPr>
              <a:t>• Avocado Extract </a:t>
            </a:r>
            <a:r>
              <a:rPr lang="en-US" dirty="0">
                <a:latin typeface="Baskerville" panose="02020502070401020303" pitchFamily="18" charset="0"/>
                <a:ea typeface="Baskerville" panose="02020502070401020303" pitchFamily="18" charset="0"/>
              </a:rPr>
              <a:t>– Helps counteract reddening in the skin caused by irritation. </a:t>
            </a:r>
          </a:p>
          <a:p>
            <a:r>
              <a:rPr lang="en-US" b="1" dirty="0">
                <a:latin typeface="Baskerville" panose="02020502070401020303" pitchFamily="18" charset="0"/>
                <a:ea typeface="Baskerville" panose="02020502070401020303" pitchFamily="18" charset="0"/>
              </a:rPr>
              <a:t>• Vitamins C &amp; E - </a:t>
            </a:r>
            <a:r>
              <a:rPr lang="en-US" dirty="0">
                <a:latin typeface="Baskerville" panose="02020502070401020303" pitchFamily="18" charset="0"/>
                <a:ea typeface="Baskerville" panose="02020502070401020303" pitchFamily="18" charset="0"/>
              </a:rPr>
              <a:t>Protect the skin from environmental damage, promote a more youthful looking appearance. </a:t>
            </a:r>
          </a:p>
          <a:p>
            <a:r>
              <a:rPr lang="en-US" dirty="0">
                <a:latin typeface="Baskerville" panose="02020502070401020303" pitchFamily="18" charset="0"/>
                <a:ea typeface="Baskerville" panose="02020502070401020303" pitchFamily="18" charset="0"/>
              </a:rPr>
              <a:t>• </a:t>
            </a:r>
            <a:r>
              <a:rPr lang="en-US" b="1" dirty="0" err="1">
                <a:latin typeface="Baskerville" panose="02020502070401020303" pitchFamily="18" charset="0"/>
                <a:ea typeface="Baskerville" panose="02020502070401020303" pitchFamily="18" charset="0"/>
              </a:rPr>
              <a:t>FreshTek</a:t>
            </a:r>
            <a:r>
              <a:rPr lang="en-US" b="1" dirty="0">
                <a:latin typeface="Baskerville" panose="02020502070401020303" pitchFamily="18" charset="0"/>
                <a:ea typeface="Baskerville" panose="02020502070401020303" pitchFamily="18" charset="0"/>
              </a:rPr>
              <a:t>™ </a:t>
            </a:r>
            <a:r>
              <a:rPr lang="en-US" dirty="0">
                <a:latin typeface="Baskerville" panose="02020502070401020303" pitchFamily="18" charset="0"/>
                <a:ea typeface="Baskerville" panose="02020502070401020303" pitchFamily="18" charset="0"/>
              </a:rPr>
              <a:t>– Body deodorizing blend to leave the skin with no after tan odor. </a:t>
            </a:r>
          </a:p>
          <a:p>
            <a:r>
              <a:rPr lang="en-US" dirty="0">
                <a:latin typeface="Baskerville" panose="02020502070401020303" pitchFamily="18" charset="0"/>
                <a:ea typeface="Baskerville" panose="02020502070401020303" pitchFamily="18" charset="0"/>
              </a:rPr>
              <a:t>• </a:t>
            </a:r>
            <a:r>
              <a:rPr lang="en-US" b="1" dirty="0" err="1">
                <a:latin typeface="Baskerville" panose="02020502070401020303" pitchFamily="18" charset="0"/>
                <a:ea typeface="Baskerville" panose="02020502070401020303" pitchFamily="18" charset="0"/>
              </a:rPr>
              <a:t>SunXTend</a:t>
            </a:r>
            <a:r>
              <a:rPr lang="en-US" b="1" dirty="0">
                <a:latin typeface="Baskerville" panose="02020502070401020303" pitchFamily="18" charset="0"/>
                <a:ea typeface="Baskerville" panose="02020502070401020303" pitchFamily="18" charset="0"/>
              </a:rPr>
              <a:t>™ </a:t>
            </a:r>
            <a:r>
              <a:rPr lang="en-US" dirty="0">
                <a:latin typeface="Baskerville" panose="02020502070401020303" pitchFamily="18" charset="0"/>
                <a:ea typeface="Baskerville" panose="02020502070401020303" pitchFamily="18" charset="0"/>
              </a:rPr>
              <a:t>– Extends the life of your tanning results and helps to prevent color fading. </a:t>
            </a: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marR="0" lvl="0" algn="l" defTabSz="914400" rtl="0" fontAlgn="auto" hangingPunct="1">
              <a:spcBef>
                <a:spcPts val="0"/>
              </a:spcBef>
              <a:spcAft>
                <a:spcPts val="815"/>
              </a:spcAft>
              <a:tabLst/>
              <a:defRPr sz="1800" b="0" i="0" u="none" strike="noStrike" kern="0" cap="none" spc="0" baseline="0">
                <a:solidFill>
                  <a:srgbClr val="000000"/>
                </a:solidFill>
                <a:uFillTx/>
              </a:defRPr>
            </a:pPr>
            <a:r>
              <a:rPr lang="en-US"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Fragrance: Rich Mahogany</a:t>
            </a: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p:txBody>
      </p:sp>
      <p:sp>
        <p:nvSpPr>
          <p:cNvPr id="6" name="Title 1">
            <a:extLst>
              <a:ext uri="{FF2B5EF4-FFF2-40B4-BE49-F238E27FC236}">
                <a16:creationId xmlns:a16="http://schemas.microsoft.com/office/drawing/2014/main" id="{92FEA716-E020-E74B-A195-C016D739D313}"/>
              </a:ext>
            </a:extLst>
          </p:cNvPr>
          <p:cNvSpPr txBox="1"/>
          <p:nvPr/>
        </p:nvSpPr>
        <p:spPr>
          <a:xfrm>
            <a:off x="5082362" y="273355"/>
            <a:ext cx="6715339" cy="1532299"/>
          </a:xfrm>
          <a:prstGeom prst="rect">
            <a:avLst/>
          </a:prstGeom>
          <a:noFill/>
          <a:ln cap="flat">
            <a:noFill/>
          </a:ln>
        </p:spPr>
        <p:txBody>
          <a:bodyPr vert="horz" wrap="square" lIns="91440" tIns="45720" rIns="91440" bIns="45720" anchor="ctr" anchorCtr="0" compatLnSpc="1">
            <a:normAutofit/>
          </a:bodyPr>
          <a:lstStyle/>
          <a:p>
            <a:r>
              <a:rPr lang="en-US" sz="4000" b="1" dirty="0">
                <a:solidFill>
                  <a:srgbClr val="000000"/>
                </a:solidFill>
                <a:latin typeface="BODONI 72 OLDSTYLE BOOK" pitchFamily="2" charset="0"/>
                <a:ea typeface="SimSun" pitchFamily="2"/>
                <a:cs typeface="Lucida Sans" pitchFamily="2"/>
              </a:rPr>
              <a:t>HIM Billionaire</a:t>
            </a:r>
            <a:r>
              <a:rPr lang="en-US" sz="4000" b="0" i="0" u="none" strike="noStrike" kern="1200" cap="none" spc="0" baseline="0" dirty="0">
                <a:solidFill>
                  <a:srgbClr val="000000"/>
                </a:solidFill>
                <a:uFillTx/>
                <a:latin typeface="Bodoni 72 Oldstyle Book" pitchFamily="2" charset="0"/>
                <a:ea typeface="SimSun" pitchFamily="2"/>
                <a:cs typeface="Lucida Sans" pitchFamily="2"/>
              </a:rPr>
              <a:t>™</a:t>
            </a:r>
            <a:r>
              <a:rPr lang="en-US" sz="4000" b="1" i="0" u="none" strike="noStrike" kern="1200" cap="none" spc="0" baseline="0" dirty="0">
                <a:solidFill>
                  <a:srgbClr val="000000"/>
                </a:solidFill>
                <a:uFillTx/>
                <a:latin typeface="BODONI 72 OLDSTYLE BOOK" pitchFamily="2" charset="0"/>
                <a:ea typeface="SimSun" pitchFamily="2"/>
                <a:cs typeface="Lucida Sans" pitchFamily="2"/>
              </a:rPr>
              <a:t> </a:t>
            </a:r>
            <a:br>
              <a:rPr lang="en-US" sz="4000" b="0" i="0" u="none" strike="noStrike" kern="1200" cap="none" spc="0" baseline="0" dirty="0">
                <a:solidFill>
                  <a:srgbClr val="000000"/>
                </a:solidFill>
                <a:uFillTx/>
                <a:latin typeface="Bodoni 72 Oldstyle Book" pitchFamily="2" charset="0"/>
                <a:ea typeface="SimSun" pitchFamily="2"/>
                <a:cs typeface="Lucida Sans" pitchFamily="2"/>
              </a:rPr>
            </a:br>
            <a:r>
              <a:rPr lang="en-US" dirty="0">
                <a:latin typeface="Baskerville" panose="02020502070401020303" pitchFamily="18" charset="0"/>
                <a:ea typeface="Baskerville" panose="02020502070401020303" pitchFamily="18" charset="0"/>
              </a:rPr>
              <a:t>Ultra-Exclusive Rich Bronzing Formula Opulent Color Extenders &amp; Correctors For only the most affluent Men’s Skin </a:t>
            </a:r>
            <a:endParaRPr lang="en-US" dirty="0">
              <a:effectLst/>
              <a:latin typeface="Baskerville" panose="02020502070401020303" pitchFamily="18" charset="0"/>
              <a:ea typeface="Baskerville" panose="02020502070401020303" pitchFamily="18" charset="0"/>
            </a:endParaRPr>
          </a:p>
        </p:txBody>
      </p:sp>
    </p:spTree>
    <p:extLst>
      <p:ext uri="{BB962C8B-B14F-4D97-AF65-F5344CB8AC3E}">
        <p14:creationId xmlns:p14="http://schemas.microsoft.com/office/powerpoint/2010/main" val="1034142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Diagram&#10;&#10;Description automatically generated with medium confidence">
            <a:extLst>
              <a:ext uri="{FF2B5EF4-FFF2-40B4-BE49-F238E27FC236}">
                <a16:creationId xmlns:a16="http://schemas.microsoft.com/office/drawing/2014/main" id="{28E10FAA-ADE8-0D45-BBC3-292A23E56C20}"/>
              </a:ext>
            </a:extLst>
          </p:cNvPr>
          <p:cNvPicPr>
            <a:picLocks noChangeAspect="1"/>
          </p:cNvPicPr>
          <p:nvPr/>
        </p:nvPicPr>
        <p:blipFill>
          <a:blip r:embed="rId2"/>
          <a:stretch>
            <a:fillRect/>
          </a:stretch>
        </p:blipFill>
        <p:spPr>
          <a:xfrm>
            <a:off x="4930" y="0"/>
            <a:ext cx="12182140" cy="6858000"/>
          </a:xfrm>
          <a:prstGeom prst="rect">
            <a:avLst/>
          </a:prstGeom>
        </p:spPr>
      </p:pic>
      <p:sp>
        <p:nvSpPr>
          <p:cNvPr id="2" name="Title 1">
            <a:extLst>
              <a:ext uri="{FF2B5EF4-FFF2-40B4-BE49-F238E27FC236}">
                <a16:creationId xmlns:a16="http://schemas.microsoft.com/office/drawing/2014/main" id="{2E3BA0E3-AC34-CF46-B48F-9D2E4DDDCE61}"/>
              </a:ext>
            </a:extLst>
          </p:cNvPr>
          <p:cNvSpPr>
            <a:spLocks noGrp="1"/>
          </p:cNvSpPr>
          <p:nvPr>
            <p:ph type="title"/>
          </p:nvPr>
        </p:nvSpPr>
        <p:spPr/>
        <p:txBody>
          <a:bodyPr>
            <a:normAutofit/>
          </a:bodyPr>
          <a:lstStyle/>
          <a:p>
            <a:pPr algn="ctr"/>
            <a:r>
              <a:rPr lang="en-US" sz="5400" dirty="0">
                <a:latin typeface="Bodoni 72 Oldstyle Book" pitchFamily="2" charset="0"/>
              </a:rPr>
              <a:t>Importance of Using Lotion</a:t>
            </a:r>
          </a:p>
        </p:txBody>
      </p:sp>
      <p:pic>
        <p:nvPicPr>
          <p:cNvPr id="2050" name="Picture 2" descr="Benefits of Hydrating the skin | Wembley Clinic">
            <a:extLst>
              <a:ext uri="{FF2B5EF4-FFF2-40B4-BE49-F238E27FC236}">
                <a16:creationId xmlns:a16="http://schemas.microsoft.com/office/drawing/2014/main" id="{C3A59269-C951-5149-827B-673FA4BCD0A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2497" y="2055813"/>
            <a:ext cx="2895600" cy="280670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L-Tyrosine: Benefits, Side Effects, Dosage, Where to Buy, Etc - Examined  Existence">
            <a:extLst>
              <a:ext uri="{FF2B5EF4-FFF2-40B4-BE49-F238E27FC236}">
                <a16:creationId xmlns:a16="http://schemas.microsoft.com/office/drawing/2014/main" id="{E92D0BDC-8C7E-8B4D-86DB-7CE5480271C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26691" y="2055813"/>
            <a:ext cx="5338618" cy="2806700"/>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What's So Cool About Cold Skincare? - Glow Recipe">
            <a:extLst>
              <a:ext uri="{FF2B5EF4-FFF2-40B4-BE49-F238E27FC236}">
                <a16:creationId xmlns:a16="http://schemas.microsoft.com/office/drawing/2014/main" id="{427E4241-8958-BF47-8720-EAE961C0C5E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893903" y="2055813"/>
            <a:ext cx="2895600" cy="28067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788795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group of skateboards&#10;&#10;Description automatically generated with low confidence">
            <a:extLst>
              <a:ext uri="{FF2B5EF4-FFF2-40B4-BE49-F238E27FC236}">
                <a16:creationId xmlns:a16="http://schemas.microsoft.com/office/drawing/2014/main" id="{947E83C8-9FC0-684A-AA47-01B78ED9CD8B}"/>
              </a:ext>
            </a:extLst>
          </p:cNvPr>
          <p:cNvPicPr>
            <a:picLocks noChangeAspect="1"/>
          </p:cNvPicPr>
          <p:nvPr/>
        </p:nvPicPr>
        <p:blipFill>
          <a:blip r:embed="rId2"/>
          <a:stretch>
            <a:fillRect/>
          </a:stretch>
        </p:blipFill>
        <p:spPr>
          <a:xfrm>
            <a:off x="4930" y="0"/>
            <a:ext cx="12182140" cy="6858000"/>
          </a:xfrm>
          <a:prstGeom prst="rect">
            <a:avLst/>
          </a:prstGeom>
        </p:spPr>
      </p:pic>
    </p:spTree>
    <p:extLst>
      <p:ext uri="{BB962C8B-B14F-4D97-AF65-F5344CB8AC3E}">
        <p14:creationId xmlns:p14="http://schemas.microsoft.com/office/powerpoint/2010/main" val="156782529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10;&#10;Description automatically generated">
            <a:extLst>
              <a:ext uri="{FF2B5EF4-FFF2-40B4-BE49-F238E27FC236}">
                <a16:creationId xmlns:a16="http://schemas.microsoft.com/office/drawing/2014/main" id="{209C297F-149E-4F41-9C4E-C48A653B7B50}"/>
              </a:ext>
            </a:extLst>
          </p:cNvPr>
          <p:cNvPicPr>
            <a:picLocks noChangeAspect="1"/>
          </p:cNvPicPr>
          <p:nvPr/>
        </p:nvPicPr>
        <p:blipFill>
          <a:blip r:embed="rId2"/>
          <a:stretch>
            <a:fillRect/>
          </a:stretch>
        </p:blipFill>
        <p:spPr>
          <a:xfrm>
            <a:off x="4930" y="0"/>
            <a:ext cx="12182140" cy="6858000"/>
          </a:xfrm>
          <a:prstGeom prst="rect">
            <a:avLst/>
          </a:prstGeom>
        </p:spPr>
      </p:pic>
      <p:sp>
        <p:nvSpPr>
          <p:cNvPr id="5" name="Content Placeholder 2">
            <a:extLst>
              <a:ext uri="{FF2B5EF4-FFF2-40B4-BE49-F238E27FC236}">
                <a16:creationId xmlns:a16="http://schemas.microsoft.com/office/drawing/2014/main" id="{75A51C36-FD3A-2D4F-9D4D-D2F2A609822E}"/>
              </a:ext>
            </a:extLst>
          </p:cNvPr>
          <p:cNvSpPr txBox="1"/>
          <p:nvPr/>
        </p:nvSpPr>
        <p:spPr>
          <a:xfrm>
            <a:off x="5076922" y="1903228"/>
            <a:ext cx="6644218" cy="4631924"/>
          </a:xfrm>
          <a:prstGeom prst="rect">
            <a:avLst/>
          </a:prstGeom>
          <a:noFill/>
          <a:ln cap="flat">
            <a:noFill/>
          </a:ln>
        </p:spPr>
        <p:txBody>
          <a:bodyPr vert="horz" wrap="square" lIns="91440" tIns="45720" rIns="91440" bIns="45720" anchor="t" anchorCtr="0" compatLnSpc="1">
            <a:normAutofit fontScale="85000" lnSpcReduction="10000"/>
          </a:bodyPr>
          <a:lstStyle/>
          <a:p>
            <a:r>
              <a:rPr lang="en-US" sz="2400" b="1" dirty="0">
                <a:latin typeface="Baskerville" panose="02020502070401020303" pitchFamily="18" charset="0"/>
                <a:ea typeface="Baskerville" panose="02020502070401020303" pitchFamily="18" charset="0"/>
              </a:rPr>
              <a:t>• Indoor/Outdoor Bronzing Blend </a:t>
            </a:r>
            <a:r>
              <a:rPr lang="en-US" sz="2400" dirty="0">
                <a:latin typeface="Baskerville" panose="02020502070401020303" pitchFamily="18" charset="0"/>
                <a:ea typeface="Baskerville" panose="02020502070401020303" pitchFamily="18" charset="0"/>
              </a:rPr>
              <a:t>– Low levels of DHA combined with high levels of Natural bronzers allow the skin to develop natural, long lasting bronzed results. </a:t>
            </a:r>
          </a:p>
          <a:p>
            <a:r>
              <a:rPr lang="en-US" sz="2400" b="1" dirty="0">
                <a:latin typeface="Baskerville" panose="02020502070401020303" pitchFamily="18" charset="0"/>
                <a:ea typeface="Baskerville" panose="02020502070401020303" pitchFamily="18" charset="0"/>
              </a:rPr>
              <a:t>• Guava Extracts </a:t>
            </a:r>
            <a:r>
              <a:rPr lang="en-US" sz="2400" dirty="0">
                <a:latin typeface="Baskerville" panose="02020502070401020303" pitchFamily="18" charset="0"/>
                <a:ea typeface="Baskerville" panose="02020502070401020303" pitchFamily="18" charset="0"/>
              </a:rPr>
              <a:t>– Rich in antioxidants that help reduce the appearance of fine lines and wrinkles while providing a glowing complexion. </a:t>
            </a:r>
          </a:p>
          <a:p>
            <a:r>
              <a:rPr lang="en-US" sz="2400" b="1" dirty="0">
                <a:latin typeface="Baskerville" panose="02020502070401020303" pitchFamily="18" charset="0"/>
                <a:ea typeface="Baskerville" panose="02020502070401020303" pitchFamily="18" charset="0"/>
              </a:rPr>
              <a:t>• Watermelon Extracts </a:t>
            </a:r>
            <a:r>
              <a:rPr lang="en-US" sz="2400" dirty="0">
                <a:latin typeface="Baskerville" panose="02020502070401020303" pitchFamily="18" charset="0"/>
                <a:ea typeface="Baskerville" panose="02020502070401020303" pitchFamily="18" charset="0"/>
              </a:rPr>
              <a:t>– Provides 24-hour hydration while improving the skins tone and deeply improving the appearance of fine lines, wrinkles and dry spots of the skin. </a:t>
            </a:r>
          </a:p>
          <a:p>
            <a:r>
              <a:rPr lang="en-US" sz="2400" b="1" dirty="0">
                <a:latin typeface="Baskerville" panose="02020502070401020303" pitchFamily="18" charset="0"/>
                <a:ea typeface="Baskerville" panose="02020502070401020303" pitchFamily="18" charset="0"/>
              </a:rPr>
              <a:t>• </a:t>
            </a:r>
            <a:r>
              <a:rPr lang="en-US" sz="2400" b="1" dirty="0" err="1">
                <a:latin typeface="Baskerville" panose="02020502070401020303" pitchFamily="18" charset="0"/>
                <a:ea typeface="Baskerville" panose="02020502070401020303" pitchFamily="18" charset="0"/>
              </a:rPr>
              <a:t>MelanoBronze</a:t>
            </a:r>
            <a:r>
              <a:rPr lang="en-US" sz="2400" b="1" dirty="0">
                <a:latin typeface="Baskerville" panose="02020502070401020303" pitchFamily="18" charset="0"/>
                <a:ea typeface="Baskerville" panose="02020502070401020303" pitchFamily="18" charset="0"/>
              </a:rPr>
              <a:t>™ – </a:t>
            </a:r>
            <a:r>
              <a:rPr lang="en-US" sz="2400" dirty="0">
                <a:latin typeface="Baskerville" panose="02020502070401020303" pitchFamily="18" charset="0"/>
                <a:ea typeface="Baskerville" panose="02020502070401020303" pitchFamily="18" charset="0"/>
              </a:rPr>
              <a:t>Stimulates melanin activity to allow for longer lasting, darker tanning results. </a:t>
            </a:r>
          </a:p>
          <a:p>
            <a:r>
              <a:rPr lang="en-US" sz="2400" b="1" dirty="0">
                <a:latin typeface="Baskerville" panose="02020502070401020303" pitchFamily="18" charset="0"/>
                <a:ea typeface="Baskerville" panose="02020502070401020303" pitchFamily="18" charset="0"/>
              </a:rPr>
              <a:t>• Tattoo &amp; Color Fade Protection </a:t>
            </a:r>
            <a:r>
              <a:rPr lang="en-US" sz="2400" dirty="0">
                <a:latin typeface="Baskerville" panose="02020502070401020303" pitchFamily="18" charset="0"/>
                <a:ea typeface="Baskerville" panose="02020502070401020303" pitchFamily="18" charset="0"/>
              </a:rPr>
              <a:t>– Protects the color and the luster of your tan and your tattoos. </a:t>
            </a: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sz="2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marR="0" lvl="0" algn="l" defTabSz="914400" rtl="0" fontAlgn="auto" hangingPunct="1">
              <a:spcBef>
                <a:spcPts val="0"/>
              </a:spcBef>
              <a:spcAft>
                <a:spcPts val="815"/>
              </a:spcAft>
              <a:tabLst/>
              <a:defRPr sz="1800" b="0" i="0" u="none" strike="noStrike" kern="0" cap="none" spc="0" baseline="0">
                <a:solidFill>
                  <a:srgbClr val="000000"/>
                </a:solidFill>
                <a:uFillTx/>
              </a:defRPr>
            </a:pPr>
            <a:r>
              <a:rPr lang="en-US" sz="2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Fragrance: Island Escape</a:t>
            </a: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sz="2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p:txBody>
      </p:sp>
      <p:sp>
        <p:nvSpPr>
          <p:cNvPr id="6" name="Title 1">
            <a:extLst>
              <a:ext uri="{FF2B5EF4-FFF2-40B4-BE49-F238E27FC236}">
                <a16:creationId xmlns:a16="http://schemas.microsoft.com/office/drawing/2014/main" id="{36DDFFDF-F541-174A-8DFC-71C8D2F741FE}"/>
              </a:ext>
            </a:extLst>
          </p:cNvPr>
          <p:cNvSpPr txBox="1"/>
          <p:nvPr/>
        </p:nvSpPr>
        <p:spPr>
          <a:xfrm>
            <a:off x="5082362" y="273355"/>
            <a:ext cx="6715339" cy="1532299"/>
          </a:xfrm>
          <a:prstGeom prst="rect">
            <a:avLst/>
          </a:prstGeom>
          <a:noFill/>
          <a:ln cap="flat">
            <a:noFill/>
          </a:ln>
        </p:spPr>
        <p:txBody>
          <a:bodyPr vert="horz" wrap="square" lIns="91440" tIns="45720" rIns="91440" bIns="45720" anchor="ctr" anchorCtr="0" compatLnSpc="1">
            <a:normAutofit/>
          </a:bodyPr>
          <a:lstStyle/>
          <a:p>
            <a:r>
              <a:rPr lang="en-US" sz="4000" b="1" dirty="0">
                <a:solidFill>
                  <a:srgbClr val="000000"/>
                </a:solidFill>
                <a:latin typeface="Bodoni 72 Oldstyle Book" pitchFamily="2" charset="0"/>
                <a:ea typeface="SimSun" pitchFamily="2"/>
                <a:cs typeface="Lucida Sans" pitchFamily="2"/>
              </a:rPr>
              <a:t>Vacay Vibes</a:t>
            </a:r>
            <a:r>
              <a:rPr lang="en-US" sz="4000" b="0" i="0" u="none" strike="noStrike" kern="1200" cap="none" spc="0" baseline="0" dirty="0">
                <a:solidFill>
                  <a:srgbClr val="000000"/>
                </a:solidFill>
                <a:uFillTx/>
                <a:latin typeface="Bodoni 72 Oldstyle Book" pitchFamily="2" charset="0"/>
                <a:ea typeface="SimSun" pitchFamily="2"/>
                <a:cs typeface="Lucida Sans" pitchFamily="2"/>
              </a:rPr>
              <a:t>™</a:t>
            </a:r>
            <a:r>
              <a:rPr lang="en-US" sz="4000" b="1" i="0" u="none" strike="noStrike" kern="1200" cap="none" spc="0" baseline="0" dirty="0">
                <a:solidFill>
                  <a:srgbClr val="000000"/>
                </a:solidFill>
                <a:uFillTx/>
                <a:latin typeface="Bodoni 72 Oldstyle Book" pitchFamily="2" charset="0"/>
                <a:ea typeface="SimSun" pitchFamily="2"/>
                <a:cs typeface="Lucida Sans" pitchFamily="2"/>
              </a:rPr>
              <a:t> </a:t>
            </a:r>
            <a:br>
              <a:rPr lang="en-US" sz="4000" b="0" i="0" u="none" strike="noStrike" kern="1200" cap="none" spc="0" baseline="0" dirty="0">
                <a:solidFill>
                  <a:srgbClr val="000000"/>
                </a:solidFill>
                <a:uFillTx/>
                <a:latin typeface="Bodoni 72 Oldstyle Book" pitchFamily="2" charset="0"/>
                <a:ea typeface="SimSun" pitchFamily="2"/>
                <a:cs typeface="Lucida Sans" pitchFamily="2"/>
              </a:rPr>
            </a:br>
            <a:r>
              <a:rPr lang="en-US" dirty="0">
                <a:latin typeface="Baskerville" panose="02020502070401020303" pitchFamily="18" charset="0"/>
                <a:ea typeface="Baskerville" panose="02020502070401020303" pitchFamily="18" charset="0"/>
              </a:rPr>
              <a:t>Indoor/Outdoor Tropical Bronzing Cocktail Infused with Skin Quenching Watermelon &amp; Guava Extracts</a:t>
            </a:r>
            <a:br>
              <a:rPr lang="en-US" dirty="0">
                <a:latin typeface="Baskerville" panose="02020502070401020303" pitchFamily="18" charset="0"/>
                <a:ea typeface="Baskerville" panose="02020502070401020303" pitchFamily="18" charset="0"/>
              </a:rPr>
            </a:br>
            <a:r>
              <a:rPr lang="en-US" dirty="0">
                <a:latin typeface="Baskerville" panose="02020502070401020303" pitchFamily="18" charset="0"/>
                <a:ea typeface="Baskerville" panose="02020502070401020303" pitchFamily="18" charset="0"/>
              </a:rPr>
              <a:t>Plus Electrolyte Enhanced Coconut Water </a:t>
            </a:r>
            <a:endParaRPr lang="en-US" dirty="0">
              <a:effectLst/>
              <a:latin typeface="Baskerville" panose="02020502070401020303" pitchFamily="18" charset="0"/>
              <a:ea typeface="Baskerville" panose="02020502070401020303" pitchFamily="18" charset="0"/>
            </a:endParaRPr>
          </a:p>
        </p:txBody>
      </p:sp>
    </p:spTree>
    <p:extLst>
      <p:ext uri="{BB962C8B-B14F-4D97-AF65-F5344CB8AC3E}">
        <p14:creationId xmlns:p14="http://schemas.microsoft.com/office/powerpoint/2010/main" val="41485791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10;&#10;Description automatically generated">
            <a:extLst>
              <a:ext uri="{FF2B5EF4-FFF2-40B4-BE49-F238E27FC236}">
                <a16:creationId xmlns:a16="http://schemas.microsoft.com/office/drawing/2014/main" id="{7332F356-B007-DA41-83F3-90600D29898A}"/>
              </a:ext>
            </a:extLst>
          </p:cNvPr>
          <p:cNvPicPr>
            <a:picLocks noChangeAspect="1"/>
          </p:cNvPicPr>
          <p:nvPr/>
        </p:nvPicPr>
        <p:blipFill>
          <a:blip r:embed="rId2"/>
          <a:stretch>
            <a:fillRect/>
          </a:stretch>
        </p:blipFill>
        <p:spPr>
          <a:xfrm>
            <a:off x="4930" y="0"/>
            <a:ext cx="12182140" cy="6858000"/>
          </a:xfrm>
          <a:prstGeom prst="rect">
            <a:avLst/>
          </a:prstGeom>
        </p:spPr>
      </p:pic>
    </p:spTree>
    <p:extLst>
      <p:ext uri="{BB962C8B-B14F-4D97-AF65-F5344CB8AC3E}">
        <p14:creationId xmlns:p14="http://schemas.microsoft.com/office/powerpoint/2010/main" val="329266757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10;&#10;Description automatically generated">
            <a:extLst>
              <a:ext uri="{FF2B5EF4-FFF2-40B4-BE49-F238E27FC236}">
                <a16:creationId xmlns:a16="http://schemas.microsoft.com/office/drawing/2014/main" id="{F761AF4B-823A-FB4E-A11A-CB5261D70753}"/>
              </a:ext>
            </a:extLst>
          </p:cNvPr>
          <p:cNvPicPr>
            <a:picLocks noChangeAspect="1"/>
          </p:cNvPicPr>
          <p:nvPr/>
        </p:nvPicPr>
        <p:blipFill>
          <a:blip r:embed="rId2"/>
          <a:stretch>
            <a:fillRect/>
          </a:stretch>
        </p:blipFill>
        <p:spPr>
          <a:xfrm>
            <a:off x="4930" y="0"/>
            <a:ext cx="12182140" cy="6858000"/>
          </a:xfrm>
          <a:prstGeom prst="rect">
            <a:avLst/>
          </a:prstGeom>
        </p:spPr>
      </p:pic>
      <p:sp>
        <p:nvSpPr>
          <p:cNvPr id="5" name="Content Placeholder 2">
            <a:extLst>
              <a:ext uri="{FF2B5EF4-FFF2-40B4-BE49-F238E27FC236}">
                <a16:creationId xmlns:a16="http://schemas.microsoft.com/office/drawing/2014/main" id="{BD76C7BC-D546-6948-8D9F-87C75AD040D2}"/>
              </a:ext>
            </a:extLst>
          </p:cNvPr>
          <p:cNvSpPr txBox="1"/>
          <p:nvPr/>
        </p:nvSpPr>
        <p:spPr>
          <a:xfrm>
            <a:off x="5076922" y="1754044"/>
            <a:ext cx="6644218" cy="4781108"/>
          </a:xfrm>
          <a:prstGeom prst="rect">
            <a:avLst/>
          </a:prstGeom>
          <a:noFill/>
          <a:ln cap="flat">
            <a:noFill/>
          </a:ln>
        </p:spPr>
        <p:txBody>
          <a:bodyPr vert="horz" wrap="square" lIns="91440" tIns="45720" rIns="91440" bIns="45720" anchor="t" anchorCtr="0" compatLnSpc="1">
            <a:normAutofit lnSpcReduction="10000"/>
          </a:bodyPr>
          <a:lstStyle/>
          <a:p>
            <a:r>
              <a:rPr lang="en-US" b="1" dirty="0">
                <a:latin typeface="Baskerville" panose="02020502070401020303" pitchFamily="18" charset="0"/>
                <a:ea typeface="Baskerville" panose="02020502070401020303" pitchFamily="18" charset="0"/>
              </a:rPr>
              <a:t>• Bronzer Free Dark Tan Optimizer - </a:t>
            </a:r>
            <a:r>
              <a:rPr lang="en-US" dirty="0">
                <a:latin typeface="Baskerville" panose="02020502070401020303" pitchFamily="18" charset="0"/>
                <a:ea typeface="Baskerville" panose="02020502070401020303" pitchFamily="18" charset="0"/>
              </a:rPr>
              <a:t>Utilizing dark tan activators, this formula helps the skin tan without the use of self-tanning bronzing agents. </a:t>
            </a:r>
          </a:p>
          <a:p>
            <a:r>
              <a:rPr lang="en-US" b="1" dirty="0">
                <a:latin typeface="Baskerville" panose="02020502070401020303" pitchFamily="18" charset="0"/>
                <a:ea typeface="Baskerville" panose="02020502070401020303" pitchFamily="18" charset="0"/>
              </a:rPr>
              <a:t>• Calming Cucumber Extract </a:t>
            </a:r>
            <a:r>
              <a:rPr lang="en-US" dirty="0">
                <a:latin typeface="Baskerville" panose="02020502070401020303" pitchFamily="18" charset="0"/>
                <a:ea typeface="Baskerville" panose="02020502070401020303" pitchFamily="18" charset="0"/>
              </a:rPr>
              <a:t>– Works as a nourishing anti-inflammatory to help calm sensitive skin. </a:t>
            </a:r>
          </a:p>
          <a:p>
            <a:r>
              <a:rPr lang="en-US" b="1" dirty="0">
                <a:latin typeface="Baskerville" panose="02020502070401020303" pitchFamily="18" charset="0"/>
                <a:ea typeface="Baskerville" panose="02020502070401020303" pitchFamily="18" charset="0"/>
              </a:rPr>
              <a:t>• Detoxifying Green Clay </a:t>
            </a:r>
            <a:r>
              <a:rPr lang="en-US" dirty="0">
                <a:latin typeface="Baskerville" panose="02020502070401020303" pitchFamily="18" charset="0"/>
                <a:ea typeface="Baskerville" panose="02020502070401020303" pitchFamily="18" charset="0"/>
              </a:rPr>
              <a:t>– Helps to detoxify and pull impurities from the skin, while being gentle enough for all skin types. </a:t>
            </a:r>
          </a:p>
          <a:p>
            <a:r>
              <a:rPr lang="en-US" b="1" dirty="0">
                <a:latin typeface="Baskerville" panose="02020502070401020303" pitchFamily="18" charset="0"/>
                <a:ea typeface="Baskerville" panose="02020502070401020303" pitchFamily="18" charset="0"/>
              </a:rPr>
              <a:t>• Green Tea Extracts </a:t>
            </a:r>
            <a:r>
              <a:rPr lang="en-US" dirty="0">
                <a:latin typeface="Baskerville" panose="02020502070401020303" pitchFamily="18" charset="0"/>
                <a:ea typeface="Baskerville" panose="02020502070401020303" pitchFamily="18" charset="0"/>
              </a:rPr>
              <a:t>– A potent anti-aging ingredient that combats signs of aging and contains anti-inflammatory properties that reduce redness and skin irritations. </a:t>
            </a:r>
          </a:p>
          <a:p>
            <a:r>
              <a:rPr lang="en-US" b="1" dirty="0">
                <a:latin typeface="Baskerville" panose="02020502070401020303" pitchFamily="18" charset="0"/>
                <a:ea typeface="Baskerville" panose="02020502070401020303" pitchFamily="18" charset="0"/>
              </a:rPr>
              <a:t>• Anti-Reddening Formula </a:t>
            </a:r>
            <a:r>
              <a:rPr lang="en-US" dirty="0">
                <a:latin typeface="Baskerville" panose="02020502070401020303" pitchFamily="18" charset="0"/>
                <a:ea typeface="Baskerville" panose="02020502070401020303" pitchFamily="18" charset="0"/>
              </a:rPr>
              <a:t>– Works to combat any red tones in the skin so you are left with natural, bronzed results. </a:t>
            </a:r>
          </a:p>
          <a:p>
            <a:r>
              <a:rPr lang="en-US" b="1" dirty="0">
                <a:latin typeface="Baskerville" panose="02020502070401020303" pitchFamily="18" charset="0"/>
                <a:ea typeface="Baskerville" panose="02020502070401020303" pitchFamily="18" charset="0"/>
              </a:rPr>
              <a:t>• Formulated Fragrance Free </a:t>
            </a:r>
            <a:r>
              <a:rPr lang="en-US" dirty="0">
                <a:latin typeface="Baskerville" panose="02020502070401020303" pitchFamily="18" charset="0"/>
                <a:ea typeface="Baskerville" panose="02020502070401020303" pitchFamily="18" charset="0"/>
              </a:rPr>
              <a:t>&amp; Hypoallergenic for use by all skin types </a:t>
            </a:r>
          </a:p>
          <a:p>
            <a:r>
              <a:rPr lang="en-US" b="1" dirty="0">
                <a:latin typeface="Baskerville" panose="02020502070401020303" pitchFamily="18" charset="0"/>
                <a:ea typeface="Baskerville" panose="02020502070401020303" pitchFamily="18" charset="0"/>
              </a:rPr>
              <a:t>• Free of - </a:t>
            </a:r>
            <a:r>
              <a:rPr lang="en-US" dirty="0">
                <a:latin typeface="Baskerville" panose="02020502070401020303" pitchFamily="18" charset="0"/>
                <a:ea typeface="Baskerville" panose="02020502070401020303" pitchFamily="18" charset="0"/>
              </a:rPr>
              <a:t>Parabens, Soy, Wheat, Fragrance, Nuts, Oils and Talc’s </a:t>
            </a:r>
          </a:p>
          <a:p>
            <a:r>
              <a:rPr lang="en-US" dirty="0">
                <a:latin typeface="Baskerville" panose="02020502070401020303" pitchFamily="18" charset="0"/>
                <a:ea typeface="Baskerville" panose="02020502070401020303" pitchFamily="18" charset="0"/>
              </a:rPr>
              <a:t>Vegan Formula </a:t>
            </a: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marR="0" lvl="0" algn="l" defTabSz="914400" rtl="0" fontAlgn="auto" hangingPunct="1">
              <a:spcBef>
                <a:spcPts val="0"/>
              </a:spcBef>
              <a:spcAft>
                <a:spcPts val="815"/>
              </a:spcAft>
              <a:tabLst/>
              <a:defRPr sz="1800" b="0" i="0" u="none" strike="noStrike" kern="0" cap="none" spc="0" baseline="0">
                <a:solidFill>
                  <a:srgbClr val="000000"/>
                </a:solidFill>
                <a:uFillTx/>
              </a:defRPr>
            </a:pPr>
            <a:r>
              <a:rPr lang="en-US"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Fragrance</a:t>
            </a:r>
            <a:r>
              <a:rPr lang="en-US" dirty="0">
                <a:solidFill>
                  <a:srgbClr val="000000"/>
                </a:solidFill>
                <a:latin typeface="Baskerville" panose="02020502070401020303" pitchFamily="18" charset="0"/>
                <a:ea typeface="Baskerville" panose="02020502070401020303" pitchFamily="18" charset="0"/>
                <a:cs typeface="Lucida Sans" pitchFamily="2"/>
              </a:rPr>
              <a:t> Free</a:t>
            </a:r>
            <a:endParaRPr lang="en-US"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p:txBody>
      </p:sp>
      <p:sp>
        <p:nvSpPr>
          <p:cNvPr id="6" name="Title 1">
            <a:extLst>
              <a:ext uri="{FF2B5EF4-FFF2-40B4-BE49-F238E27FC236}">
                <a16:creationId xmlns:a16="http://schemas.microsoft.com/office/drawing/2014/main" id="{EEFFEA67-11FF-E045-86E2-71F9F84D428F}"/>
              </a:ext>
            </a:extLst>
          </p:cNvPr>
          <p:cNvSpPr txBox="1"/>
          <p:nvPr/>
        </p:nvSpPr>
        <p:spPr>
          <a:xfrm>
            <a:off x="5082362" y="273355"/>
            <a:ext cx="6715339" cy="1532299"/>
          </a:xfrm>
          <a:prstGeom prst="rect">
            <a:avLst/>
          </a:prstGeom>
          <a:noFill/>
          <a:ln cap="flat">
            <a:noFill/>
          </a:ln>
        </p:spPr>
        <p:txBody>
          <a:bodyPr vert="horz" wrap="square" lIns="91440" tIns="45720" rIns="91440" bIns="45720" anchor="ctr" anchorCtr="0" compatLnSpc="1">
            <a:normAutofit fontScale="92500" lnSpcReduction="10000"/>
          </a:bodyPr>
          <a:lstStyle/>
          <a:p>
            <a:r>
              <a:rPr lang="en-US" sz="4000" b="1" dirty="0">
                <a:solidFill>
                  <a:srgbClr val="000000"/>
                </a:solidFill>
                <a:latin typeface="Bodoni 72 Oldstyle Book" pitchFamily="2" charset="0"/>
                <a:ea typeface="SimSun" pitchFamily="2"/>
                <a:cs typeface="Lucida Sans" pitchFamily="2"/>
              </a:rPr>
              <a:t>Dare to be Dark</a:t>
            </a:r>
            <a:r>
              <a:rPr lang="en-US" sz="4000" b="0" i="0" u="none" strike="noStrike" kern="1200" cap="none" spc="0" baseline="0" dirty="0">
                <a:solidFill>
                  <a:srgbClr val="000000"/>
                </a:solidFill>
                <a:uFillTx/>
                <a:latin typeface="Bodoni 72 Oldstyle Book" pitchFamily="2" charset="0"/>
                <a:ea typeface="SimSun" pitchFamily="2"/>
                <a:cs typeface="Lucida Sans" pitchFamily="2"/>
              </a:rPr>
              <a:t>™</a:t>
            </a:r>
            <a:r>
              <a:rPr lang="en-US" sz="4000" b="1" i="0" u="none" strike="noStrike" kern="1200" cap="none" spc="0" baseline="0" dirty="0">
                <a:solidFill>
                  <a:srgbClr val="000000"/>
                </a:solidFill>
                <a:uFillTx/>
                <a:latin typeface="Bodoni 72 Oldstyle Book" pitchFamily="2" charset="0"/>
                <a:ea typeface="SimSun" pitchFamily="2"/>
                <a:cs typeface="Lucida Sans" pitchFamily="2"/>
              </a:rPr>
              <a:t> </a:t>
            </a:r>
            <a:br>
              <a:rPr lang="en-US" sz="4000" b="0" i="0" u="none" strike="noStrike" kern="1200" cap="none" spc="0" baseline="0" dirty="0">
                <a:solidFill>
                  <a:srgbClr val="000000"/>
                </a:solidFill>
                <a:uFillTx/>
                <a:latin typeface="Bodoni 72 Oldstyle Book" pitchFamily="2" charset="0"/>
                <a:ea typeface="SimSun" pitchFamily="2"/>
                <a:cs typeface="Lucida Sans" pitchFamily="2"/>
              </a:rPr>
            </a:br>
            <a:r>
              <a:rPr lang="en-US" dirty="0">
                <a:latin typeface="Baskerville" panose="02020502070401020303" pitchFamily="18" charset="0"/>
                <a:ea typeface="Baskerville" panose="02020502070401020303" pitchFamily="18" charset="0"/>
              </a:rPr>
              <a:t>Creamy &amp; Clear Pure Tanning Optimizer </a:t>
            </a:r>
          </a:p>
          <a:p>
            <a:r>
              <a:rPr lang="en-US" dirty="0">
                <a:latin typeface="Baskerville" panose="02020502070401020303" pitchFamily="18" charset="0"/>
                <a:ea typeface="Baskerville" panose="02020502070401020303" pitchFamily="18" charset="0"/>
              </a:rPr>
              <a:t>Anti-Reddening Sensitive Skin Formula With Essential Vitamins &amp; Nutrients Free of: Parabens, Soy, Wheat, Fragrance, Nuts, Oils and Talc’s Vegan Hypoallergenic Formula </a:t>
            </a:r>
            <a:endParaRPr lang="en-US" dirty="0">
              <a:effectLst/>
              <a:latin typeface="Baskerville" panose="02020502070401020303" pitchFamily="18" charset="0"/>
              <a:ea typeface="Baskerville" panose="02020502070401020303" pitchFamily="18" charset="0"/>
            </a:endParaRPr>
          </a:p>
        </p:txBody>
      </p:sp>
    </p:spTree>
    <p:extLst>
      <p:ext uri="{BB962C8B-B14F-4D97-AF65-F5344CB8AC3E}">
        <p14:creationId xmlns:p14="http://schemas.microsoft.com/office/powerpoint/2010/main" val="2786633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 items, bunch, several&#10;&#10;Description automatically generated">
            <a:extLst>
              <a:ext uri="{FF2B5EF4-FFF2-40B4-BE49-F238E27FC236}">
                <a16:creationId xmlns:a16="http://schemas.microsoft.com/office/drawing/2014/main" id="{41F1523D-DDE3-1C49-9341-5D601BE3DD8B}"/>
              </a:ext>
            </a:extLst>
          </p:cNvPr>
          <p:cNvPicPr>
            <a:picLocks noChangeAspect="1"/>
          </p:cNvPicPr>
          <p:nvPr/>
        </p:nvPicPr>
        <p:blipFill>
          <a:blip r:embed="rId2"/>
          <a:stretch>
            <a:fillRect/>
          </a:stretch>
        </p:blipFill>
        <p:spPr>
          <a:xfrm>
            <a:off x="4930" y="0"/>
            <a:ext cx="12182140" cy="6858000"/>
          </a:xfrm>
          <a:prstGeom prst="rect">
            <a:avLst/>
          </a:prstGeom>
        </p:spPr>
      </p:pic>
    </p:spTree>
    <p:extLst>
      <p:ext uri="{BB962C8B-B14F-4D97-AF65-F5344CB8AC3E}">
        <p14:creationId xmlns:p14="http://schemas.microsoft.com/office/powerpoint/2010/main" val="242067026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text, toiletry&#10;&#10;Description automatically generated">
            <a:extLst>
              <a:ext uri="{FF2B5EF4-FFF2-40B4-BE49-F238E27FC236}">
                <a16:creationId xmlns:a16="http://schemas.microsoft.com/office/drawing/2014/main" id="{1D2ED2DC-4902-5F4B-9F54-31C6876D16C3}"/>
              </a:ext>
            </a:extLst>
          </p:cNvPr>
          <p:cNvPicPr>
            <a:picLocks noChangeAspect="1"/>
          </p:cNvPicPr>
          <p:nvPr/>
        </p:nvPicPr>
        <p:blipFill>
          <a:blip r:embed="rId2"/>
          <a:stretch>
            <a:fillRect/>
          </a:stretch>
        </p:blipFill>
        <p:spPr>
          <a:xfrm>
            <a:off x="4930" y="0"/>
            <a:ext cx="12182140" cy="6858000"/>
          </a:xfrm>
          <a:prstGeom prst="rect">
            <a:avLst/>
          </a:prstGeom>
        </p:spPr>
      </p:pic>
      <p:sp>
        <p:nvSpPr>
          <p:cNvPr id="3" name="Title 1">
            <a:extLst>
              <a:ext uri="{FF2B5EF4-FFF2-40B4-BE49-F238E27FC236}">
                <a16:creationId xmlns:a16="http://schemas.microsoft.com/office/drawing/2014/main" id="{F000FB9A-FE2F-B240-9CEF-160A0A6B6BD8}"/>
              </a:ext>
            </a:extLst>
          </p:cNvPr>
          <p:cNvSpPr txBox="1"/>
          <p:nvPr/>
        </p:nvSpPr>
        <p:spPr>
          <a:xfrm>
            <a:off x="4662187" y="307215"/>
            <a:ext cx="7375440" cy="1064386"/>
          </a:xfrm>
          <a:prstGeom prst="rect">
            <a:avLst/>
          </a:prstGeom>
          <a:noFill/>
          <a:ln cap="flat">
            <a:noFill/>
          </a:ln>
        </p:spPr>
        <p:txBody>
          <a:bodyPr vert="horz" wrap="square" lIns="91440" tIns="45720" rIns="91440" bIns="45720" anchor="t" anchorCtr="0" compatLnSpc="1">
            <a:normAutofit/>
          </a:bodyPr>
          <a:lstStyle/>
          <a:p>
            <a:pPr marL="0" marR="0" lvl="0" indent="0" algn="l" defTabSz="914400" rtl="0" fontAlgn="auto" hangingPunct="1">
              <a:lnSpc>
                <a:spcPct val="80000"/>
              </a:lnSpc>
              <a:spcBef>
                <a:spcPts val="0"/>
              </a:spcBef>
              <a:spcAft>
                <a:spcPts val="0"/>
              </a:spcAft>
              <a:buNone/>
              <a:tabLst/>
              <a:defRPr sz="1800" b="0" i="0" u="none" strike="noStrike" kern="0" cap="none" spc="0" baseline="0">
                <a:solidFill>
                  <a:srgbClr val="000000"/>
                </a:solidFill>
                <a:uFillTx/>
              </a:defRPr>
            </a:pPr>
            <a:r>
              <a:rPr lang="en-US" sz="4000" b="1" dirty="0">
                <a:solidFill>
                  <a:srgbClr val="000000"/>
                </a:solidFill>
                <a:latin typeface="BODONI 72 OLDSTYLE BOOK" pitchFamily="2" charset="0"/>
                <a:ea typeface="SimSun" pitchFamily="2"/>
                <a:cs typeface="Lucida Sans" pitchFamily="2"/>
              </a:rPr>
              <a:t>Sorbet Dream Cream</a:t>
            </a:r>
            <a:r>
              <a:rPr lang="en-US" sz="4000" b="1" i="0" u="none" strike="noStrike" kern="1200" cap="none" spc="0" baseline="0" dirty="0">
                <a:solidFill>
                  <a:srgbClr val="000000"/>
                </a:solidFill>
                <a:uFillTx/>
                <a:latin typeface="BODONI 72 OLDSTYLE BOOK" pitchFamily="2" charset="0"/>
                <a:ea typeface="SimSun" pitchFamily="2"/>
                <a:cs typeface="Lucida Sans" pitchFamily="2"/>
              </a:rPr>
              <a:t>™</a:t>
            </a:r>
            <a:br>
              <a:rPr lang="en-US" sz="3600" b="0" i="0" u="none" strike="noStrike" kern="1200" cap="none" spc="0" baseline="0" dirty="0">
                <a:solidFill>
                  <a:srgbClr val="000000"/>
                </a:solidFill>
                <a:uFillTx/>
                <a:latin typeface="Bodoni 72 Oldstyle Book" pitchFamily="2" charset="0"/>
                <a:ea typeface="SimSun" pitchFamily="2"/>
                <a:cs typeface="Lucida Sans" pitchFamily="2"/>
              </a:rPr>
            </a:br>
            <a:r>
              <a:rPr lang="en-US" sz="18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Arial" pitchFamily="34"/>
              </a:rPr>
              <a:t>Collagen Plumping – Imperfection Blurring</a:t>
            </a:r>
          </a:p>
          <a:p>
            <a:pPr marL="0" marR="0" lvl="0" indent="0" algn="l" defTabSz="914400" rtl="0" fontAlgn="auto" hangingPunct="1">
              <a:lnSpc>
                <a:spcPct val="80000"/>
              </a:lnSpc>
              <a:spcBef>
                <a:spcPts val="0"/>
              </a:spcBef>
              <a:spcAft>
                <a:spcPts val="0"/>
              </a:spcAft>
              <a:buNone/>
              <a:tabLst/>
              <a:defRPr sz="1800" b="0" i="0" u="none" strike="noStrike" kern="0" cap="none" spc="0" baseline="0">
                <a:solidFill>
                  <a:srgbClr val="000000"/>
                </a:solidFill>
                <a:uFillTx/>
              </a:defRPr>
            </a:pPr>
            <a:r>
              <a:rPr lang="en-US" sz="18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Arial" pitchFamily="34"/>
              </a:rPr>
              <a:t>Pore Tightening – Skin Perfecting Tan Enhancer</a:t>
            </a:r>
            <a:endParaRPr lang="en-US" sz="18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p:txBody>
      </p:sp>
      <p:sp>
        <p:nvSpPr>
          <p:cNvPr id="4" name="Content Placeholder 2">
            <a:extLst>
              <a:ext uri="{FF2B5EF4-FFF2-40B4-BE49-F238E27FC236}">
                <a16:creationId xmlns:a16="http://schemas.microsoft.com/office/drawing/2014/main" id="{BFF51935-8274-5C44-AA1B-375883257C80}"/>
              </a:ext>
            </a:extLst>
          </p:cNvPr>
          <p:cNvSpPr txBox="1"/>
          <p:nvPr/>
        </p:nvSpPr>
        <p:spPr>
          <a:xfrm>
            <a:off x="4816549" y="1371600"/>
            <a:ext cx="7082519" cy="5071729"/>
          </a:xfrm>
          <a:prstGeom prst="rect">
            <a:avLst/>
          </a:prstGeom>
          <a:noFill/>
          <a:ln cap="flat">
            <a:noFill/>
          </a:ln>
        </p:spPr>
        <p:txBody>
          <a:bodyPr vert="horz" wrap="square" lIns="91440" tIns="45720" rIns="91440" bIns="45720" anchor="t" anchorCtr="0" compatLnSpc="1">
            <a:noAutofit/>
          </a:bodyPr>
          <a:lstStyle/>
          <a:p>
            <a:pPr marL="0" marR="0" lvl="0" indent="0" algn="l" defTabSz="914400" rtl="0" fontAlgn="auto" hangingPunct="1">
              <a:lnSpc>
                <a:spcPct val="110000"/>
              </a:lnSpc>
              <a:spcBef>
                <a:spcPts val="0"/>
              </a:spcBef>
              <a:spcAft>
                <a:spcPts val="215"/>
              </a:spcAft>
              <a:buSzPct val="45000"/>
              <a:buFont typeface="StarSymbol"/>
              <a:buChar char="●"/>
              <a:tabLst/>
              <a:defRPr sz="1800" b="0" i="0" u="none" strike="noStrike" kern="0" cap="none" spc="0" baseline="0">
                <a:solidFill>
                  <a:srgbClr val="000000"/>
                </a:solidFill>
                <a:uFillTx/>
              </a:defRPr>
            </a:pPr>
            <a:r>
              <a:rPr lang="en-US" sz="1300" b="1"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Sugarcane </a:t>
            </a:r>
            <a:r>
              <a:rPr lang="en-US" sz="1300" b="1" i="0" u="none" strike="noStrike" kern="1200" cap="none" spc="0" baseline="0" dirty="0" err="1">
                <a:solidFill>
                  <a:srgbClr val="000000"/>
                </a:solidFill>
                <a:uFillTx/>
                <a:latin typeface="Baskerville" panose="02020502070401020303" pitchFamily="18" charset="0"/>
                <a:ea typeface="Baskerville" panose="02020502070401020303" pitchFamily="18" charset="0"/>
                <a:cs typeface="Lucida Sans" pitchFamily="2"/>
              </a:rPr>
              <a:t>Squalane</a:t>
            </a:r>
            <a:r>
              <a:rPr lang="en-US" sz="1300" b="1"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a:t>
            </a:r>
            <a:r>
              <a:rPr lang="en-US" sz="13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Helps to provide weightless hydration, balance excess oil, soothe and promote a plump, firm appearance to the facial skin, non-comedogenic and good for all skin types</a:t>
            </a:r>
          </a:p>
          <a:p>
            <a:pPr>
              <a:lnSpc>
                <a:spcPct val="110000"/>
              </a:lnSpc>
              <a:spcAft>
                <a:spcPts val="215"/>
              </a:spcAft>
              <a:buSzPct val="45000"/>
              <a:buFont typeface="StarSymbol"/>
              <a:buChar char="●"/>
              <a:defRPr sz="1800" b="0" i="0" u="none" strike="noStrike" kern="0" cap="none" spc="0" baseline="0">
                <a:solidFill>
                  <a:srgbClr val="000000"/>
                </a:solidFill>
                <a:uFillTx/>
              </a:defRPr>
            </a:pPr>
            <a:r>
              <a:rPr lang="en-US" sz="1300" b="1" dirty="0">
                <a:solidFill>
                  <a:srgbClr val="000000"/>
                </a:solidFill>
                <a:latin typeface="Baskerville" panose="02020502070401020303" pitchFamily="18" charset="0"/>
                <a:ea typeface="Baskerville" panose="02020502070401020303" pitchFamily="18" charset="0"/>
                <a:cs typeface="Lucida Sans" pitchFamily="2"/>
              </a:rPr>
              <a:t>Vegan Collagen – </a:t>
            </a:r>
            <a:r>
              <a:rPr lang="en-US" sz="1300" dirty="0">
                <a:solidFill>
                  <a:srgbClr val="000000"/>
                </a:solidFill>
                <a:latin typeface="Baskerville" panose="02020502070401020303" pitchFamily="18" charset="0"/>
                <a:ea typeface="Baskerville" panose="02020502070401020303" pitchFamily="18" charset="0"/>
                <a:cs typeface="Lucida Sans" pitchFamily="2"/>
              </a:rPr>
              <a:t>Helps to strengthen and condition the skin to visibly improve texture and suppleness while also helping to restore skin’s natural bounce and resilience, diminishing the look of fine lines and wrinkles</a:t>
            </a:r>
          </a:p>
          <a:p>
            <a:pPr marL="0" marR="0" lvl="0" indent="0" algn="l" defTabSz="914400" rtl="0" fontAlgn="auto" hangingPunct="1">
              <a:lnSpc>
                <a:spcPct val="110000"/>
              </a:lnSpc>
              <a:spcBef>
                <a:spcPts val="0"/>
              </a:spcBef>
              <a:spcAft>
                <a:spcPts val="215"/>
              </a:spcAft>
              <a:buSzPct val="45000"/>
              <a:buFont typeface="StarSymbol"/>
              <a:buChar char="●"/>
              <a:tabLst/>
              <a:defRPr sz="1800" b="0" i="0" u="none" strike="noStrike" kern="0" cap="none" spc="0" baseline="0">
                <a:solidFill>
                  <a:srgbClr val="000000"/>
                </a:solidFill>
                <a:uFillTx/>
              </a:defRPr>
            </a:pPr>
            <a:r>
              <a:rPr lang="en-US" sz="1300" b="1"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Tiger Grass </a:t>
            </a:r>
            <a:r>
              <a:rPr lang="en-US" sz="13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Color-Correcting ingredient that reduces redness and helps protect skin from environmental stress and blemishes</a:t>
            </a:r>
          </a:p>
          <a:p>
            <a:pPr marL="0" marR="0" lvl="0" indent="0" algn="l" defTabSz="914400" rtl="0" fontAlgn="auto" hangingPunct="1">
              <a:lnSpc>
                <a:spcPct val="110000"/>
              </a:lnSpc>
              <a:spcBef>
                <a:spcPts val="0"/>
              </a:spcBef>
              <a:spcAft>
                <a:spcPts val="215"/>
              </a:spcAft>
              <a:buSzPct val="45000"/>
              <a:buFont typeface="StarSymbol"/>
              <a:buChar char="●"/>
              <a:tabLst/>
              <a:defRPr sz="1800" b="0" i="0" u="none" strike="noStrike" kern="0" cap="none" spc="0" baseline="0">
                <a:solidFill>
                  <a:srgbClr val="000000"/>
                </a:solidFill>
                <a:uFillTx/>
              </a:defRPr>
            </a:pPr>
            <a:r>
              <a:rPr lang="en-US" sz="1300" b="1"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Electrolyte Cocktail – </a:t>
            </a:r>
            <a:r>
              <a:rPr lang="en-US" sz="13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Utilizing Magnesium, Coconut Water, Sodium PCA, Orange, Almond and Banana extracts to improve skin’s moisture barrier and strength, calm redness, protect against environmental dehydration and work as a vital component in maintaining hydration levels in the skin</a:t>
            </a:r>
          </a:p>
          <a:p>
            <a:pPr marL="0" marR="0" lvl="0" indent="0" algn="l" defTabSz="914400" rtl="0" fontAlgn="auto" hangingPunct="1">
              <a:lnSpc>
                <a:spcPct val="110000"/>
              </a:lnSpc>
              <a:spcBef>
                <a:spcPts val="0"/>
              </a:spcBef>
              <a:spcAft>
                <a:spcPts val="215"/>
              </a:spcAft>
              <a:buSzPct val="45000"/>
              <a:buFont typeface="StarSymbol"/>
              <a:buChar char="●"/>
              <a:tabLst/>
              <a:defRPr sz="1800" b="0" i="0" u="none" strike="noStrike" kern="0" cap="none" spc="0" baseline="0">
                <a:solidFill>
                  <a:srgbClr val="000000"/>
                </a:solidFill>
                <a:uFillTx/>
              </a:defRPr>
            </a:pPr>
            <a:r>
              <a:rPr lang="en-US" sz="1300" b="1"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Hyaluronic Acid - </a:t>
            </a:r>
            <a:r>
              <a:rPr lang="en-US" sz="13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A gentle blend of agents that work to hydrate layers of the skin to promote a bouncy, plump look</a:t>
            </a:r>
          </a:p>
          <a:p>
            <a:pPr marL="0" marR="0" lvl="0" indent="0" algn="l" defTabSz="914400" rtl="0" fontAlgn="auto" hangingPunct="1">
              <a:lnSpc>
                <a:spcPct val="110000"/>
              </a:lnSpc>
              <a:spcBef>
                <a:spcPts val="0"/>
              </a:spcBef>
              <a:spcAft>
                <a:spcPts val="215"/>
              </a:spcAft>
              <a:buSzPct val="45000"/>
              <a:buFont typeface="StarSymbol"/>
              <a:buChar char="●"/>
              <a:tabLst/>
              <a:defRPr sz="1800" b="0" i="0" u="none" strike="noStrike" kern="0" cap="none" spc="0" baseline="0">
                <a:solidFill>
                  <a:srgbClr val="000000"/>
                </a:solidFill>
                <a:uFillTx/>
              </a:defRPr>
            </a:pPr>
            <a:r>
              <a:rPr lang="en-US" sz="1300" b="1"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Antioxidant Rich Plum </a:t>
            </a:r>
            <a:r>
              <a:rPr lang="en-US" sz="13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Nourishes, hydrates and provides protein rich antioxidant benefits while working with hyaluronic acid for extra added hydration</a:t>
            </a:r>
          </a:p>
          <a:p>
            <a:pPr marL="0" marR="0" lvl="0" indent="0" algn="l" defTabSz="914400" rtl="0" fontAlgn="auto" hangingPunct="1">
              <a:lnSpc>
                <a:spcPct val="110000"/>
              </a:lnSpc>
              <a:spcBef>
                <a:spcPts val="0"/>
              </a:spcBef>
              <a:spcAft>
                <a:spcPts val="215"/>
              </a:spcAft>
              <a:buSzPct val="45000"/>
              <a:buFont typeface="StarSymbol"/>
              <a:buChar char="●"/>
              <a:tabLst/>
              <a:defRPr sz="1800" b="0" i="0" u="none" strike="noStrike" kern="0" cap="none" spc="0" baseline="0">
                <a:solidFill>
                  <a:srgbClr val="000000"/>
                </a:solidFill>
                <a:uFillTx/>
              </a:defRPr>
            </a:pPr>
            <a:r>
              <a:rPr lang="en-US" sz="1300" b="1"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Watermelon Extracts- </a:t>
            </a:r>
            <a:r>
              <a:rPr lang="en-US" sz="13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Helps to soothe irritation, deliver essential vitamins and work as a natural anti-inflammatory</a:t>
            </a:r>
          </a:p>
          <a:p>
            <a:pPr marL="0" marR="0" lvl="0" indent="0" algn="l" defTabSz="914400" rtl="0" fontAlgn="auto" hangingPunct="1">
              <a:lnSpc>
                <a:spcPct val="110000"/>
              </a:lnSpc>
              <a:spcBef>
                <a:spcPts val="0"/>
              </a:spcBef>
              <a:spcAft>
                <a:spcPts val="215"/>
              </a:spcAft>
              <a:buSzPct val="45000"/>
              <a:buFont typeface="StarSymbol"/>
              <a:buChar char="●"/>
              <a:tabLst/>
              <a:defRPr sz="1800" b="0" i="0" u="none" strike="noStrike" kern="0" cap="none" spc="0" baseline="0">
                <a:solidFill>
                  <a:srgbClr val="000000"/>
                </a:solidFill>
                <a:uFillTx/>
              </a:defRPr>
            </a:pPr>
            <a:r>
              <a:rPr lang="en-US" sz="1300" b="1"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Multi Use – </a:t>
            </a:r>
            <a:r>
              <a:rPr lang="en-US" sz="13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Can be used as a facial tan enhancer, daily facial moisturizer, overnight facial night mask or makeup primer</a:t>
            </a:r>
          </a:p>
          <a:p>
            <a:pPr marL="0" marR="0" lvl="0" indent="0" algn="l" defTabSz="914400" rtl="0" fontAlgn="auto" hangingPunct="1">
              <a:lnSpc>
                <a:spcPct val="110000"/>
              </a:lnSpc>
              <a:spcBef>
                <a:spcPts val="0"/>
              </a:spcBef>
              <a:spcAft>
                <a:spcPts val="215"/>
              </a:spcAft>
              <a:buNone/>
              <a:tabLst/>
              <a:defRPr sz="1800" b="0" i="0" u="none" strike="noStrike" kern="0" cap="none" spc="0" baseline="0">
                <a:solidFill>
                  <a:srgbClr val="000000"/>
                </a:solidFill>
                <a:uFillTx/>
              </a:defRPr>
            </a:pPr>
            <a:r>
              <a:rPr lang="en-US" sz="13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a:t>
            </a:r>
          </a:p>
          <a:p>
            <a:pPr marL="0" marR="0" lvl="0" indent="0" algn="l" defTabSz="914400" rtl="0" fontAlgn="auto" hangingPunct="1">
              <a:lnSpc>
                <a:spcPct val="110000"/>
              </a:lnSpc>
              <a:spcBef>
                <a:spcPts val="0"/>
              </a:spcBef>
              <a:spcAft>
                <a:spcPts val="215"/>
              </a:spcAft>
              <a:buNone/>
              <a:tabLst/>
              <a:defRPr sz="1800" b="0" i="0" u="none" strike="noStrike" kern="0" cap="none" spc="0" baseline="0">
                <a:solidFill>
                  <a:srgbClr val="000000"/>
                </a:solidFill>
                <a:uFillTx/>
              </a:defRPr>
            </a:pPr>
            <a:r>
              <a:rPr lang="en-US" sz="1300" dirty="0">
                <a:solidFill>
                  <a:srgbClr val="000000"/>
                </a:solidFill>
                <a:latin typeface="Baskerville" panose="02020502070401020303" pitchFamily="18" charset="0"/>
                <a:ea typeface="Baskerville" panose="02020502070401020303" pitchFamily="18" charset="0"/>
                <a:cs typeface="Lucida Sans" pitchFamily="2"/>
              </a:rPr>
              <a:t>		</a:t>
            </a:r>
            <a:r>
              <a:rPr lang="en-US" sz="13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Fragrance: </a:t>
            </a:r>
            <a:r>
              <a:rPr lang="en-US" sz="1300" dirty="0">
                <a:solidFill>
                  <a:srgbClr val="000000"/>
                </a:solidFill>
                <a:latin typeface="Baskerville" panose="02020502070401020303" pitchFamily="18" charset="0"/>
                <a:ea typeface="Baskerville" panose="02020502070401020303" pitchFamily="18" charset="0"/>
                <a:cs typeface="Lucida Sans" pitchFamily="2"/>
              </a:rPr>
              <a:t>Sugared Sorbet</a:t>
            </a:r>
            <a:endParaRPr lang="en-US" sz="13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marL="0" marR="0" lvl="0" indent="0" algn="l" defTabSz="914400" rtl="0" fontAlgn="auto" hangingPunct="1">
              <a:lnSpc>
                <a:spcPct val="110000"/>
              </a:lnSpc>
              <a:spcBef>
                <a:spcPts val="0"/>
              </a:spcBef>
              <a:spcAft>
                <a:spcPts val="215"/>
              </a:spcAft>
              <a:buNone/>
              <a:tabLst/>
              <a:defRPr sz="1800" b="0" i="0" u="none" strike="noStrike" kern="0" cap="none" spc="0" baseline="0">
                <a:solidFill>
                  <a:srgbClr val="000000"/>
                </a:solidFill>
                <a:uFillTx/>
              </a:defRPr>
            </a:pPr>
            <a:endParaRPr lang="en-US" sz="13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p:txBody>
      </p:sp>
    </p:spTree>
    <p:extLst>
      <p:ext uri="{BB962C8B-B14F-4D97-AF65-F5344CB8AC3E}">
        <p14:creationId xmlns:p14="http://schemas.microsoft.com/office/powerpoint/2010/main" val="184719336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diagram&#10;&#10;Description automatically generated">
            <a:extLst>
              <a:ext uri="{FF2B5EF4-FFF2-40B4-BE49-F238E27FC236}">
                <a16:creationId xmlns:a16="http://schemas.microsoft.com/office/drawing/2014/main" id="{54412829-B544-524B-B4F6-7287697D2404}"/>
              </a:ext>
            </a:extLst>
          </p:cNvPr>
          <p:cNvPicPr>
            <a:picLocks noChangeAspect="1"/>
          </p:cNvPicPr>
          <p:nvPr/>
        </p:nvPicPr>
        <p:blipFill>
          <a:blip r:embed="rId2"/>
          <a:stretch>
            <a:fillRect/>
          </a:stretch>
        </p:blipFill>
        <p:spPr>
          <a:xfrm>
            <a:off x="4930" y="0"/>
            <a:ext cx="12182140" cy="6858000"/>
          </a:xfrm>
          <a:prstGeom prst="rect">
            <a:avLst/>
          </a:prstGeom>
        </p:spPr>
      </p:pic>
      <p:sp>
        <p:nvSpPr>
          <p:cNvPr id="5" name="Content Placeholder 2">
            <a:extLst>
              <a:ext uri="{FF2B5EF4-FFF2-40B4-BE49-F238E27FC236}">
                <a16:creationId xmlns:a16="http://schemas.microsoft.com/office/drawing/2014/main" id="{F31CAE46-B5C9-0F4A-B1BD-9FA7640BA156}"/>
              </a:ext>
            </a:extLst>
          </p:cNvPr>
          <p:cNvSpPr txBox="1"/>
          <p:nvPr/>
        </p:nvSpPr>
        <p:spPr>
          <a:xfrm>
            <a:off x="5076922" y="1754044"/>
            <a:ext cx="6836922" cy="4781108"/>
          </a:xfrm>
          <a:prstGeom prst="rect">
            <a:avLst/>
          </a:prstGeom>
          <a:noFill/>
          <a:ln cap="flat">
            <a:noFill/>
          </a:ln>
        </p:spPr>
        <p:txBody>
          <a:bodyPr vert="horz" wrap="square" lIns="91440" tIns="45720" rIns="91440" bIns="45720" anchor="t" anchorCtr="0" compatLnSpc="1">
            <a:normAutofit/>
          </a:bodyPr>
          <a:lstStyle/>
          <a:p>
            <a:r>
              <a:rPr lang="en-US" sz="1100" b="1" dirty="0">
                <a:latin typeface="Baskerville" panose="02020502070401020303" pitchFamily="18" charset="0"/>
                <a:ea typeface="Baskerville" panose="02020502070401020303" pitchFamily="18" charset="0"/>
              </a:rPr>
              <a:t>• Super Soft Mega Moisturizer Tanning Mask – </a:t>
            </a:r>
            <a:r>
              <a:rPr lang="en-US" sz="1100" dirty="0">
                <a:latin typeface="Baskerville" panose="02020502070401020303" pitchFamily="18" charset="0"/>
                <a:ea typeface="Baskerville" panose="02020502070401020303" pitchFamily="18" charset="0"/>
              </a:rPr>
              <a:t>This revolutionary facial tan enhancer is formulated to tan, tone and tighten facial skin while delivering ultra-rich hydration and superior bronzing results. </a:t>
            </a:r>
          </a:p>
          <a:p>
            <a:r>
              <a:rPr lang="en-US" sz="1100" b="1" dirty="0">
                <a:latin typeface="Baskerville" panose="02020502070401020303" pitchFamily="18" charset="0"/>
                <a:ea typeface="Baskerville" panose="02020502070401020303" pitchFamily="18" charset="0"/>
              </a:rPr>
              <a:t>• Delayed DHA and Natural Bronzers – </a:t>
            </a:r>
            <a:r>
              <a:rPr lang="en-US" sz="1100" dirty="0">
                <a:latin typeface="Baskerville" panose="02020502070401020303" pitchFamily="18" charset="0"/>
                <a:ea typeface="Baskerville" panose="02020502070401020303" pitchFamily="18" charset="0"/>
              </a:rPr>
              <a:t>Formulated to provide perfect transfer resistant </a:t>
            </a:r>
            <a:r>
              <a:rPr lang="en-US" sz="1100" dirty="0" err="1">
                <a:latin typeface="Baskerville" panose="02020502070401020303" pitchFamily="18" charset="0"/>
                <a:ea typeface="Baskerville" panose="02020502070401020303" pitchFamily="18" charset="0"/>
              </a:rPr>
              <a:t>sunkissed</a:t>
            </a:r>
            <a:r>
              <a:rPr lang="en-US" sz="1100" dirty="0">
                <a:latin typeface="Baskerville" panose="02020502070401020303" pitchFamily="18" charset="0"/>
                <a:ea typeface="Baskerville" panose="02020502070401020303" pitchFamily="18" charset="0"/>
              </a:rPr>
              <a:t> facial results after each use. </a:t>
            </a:r>
          </a:p>
          <a:p>
            <a:r>
              <a:rPr lang="en-US" sz="1100" b="1" dirty="0">
                <a:latin typeface="Baskerville" panose="02020502070401020303" pitchFamily="18" charset="0"/>
                <a:ea typeface="Baskerville" panose="02020502070401020303" pitchFamily="18" charset="0"/>
              </a:rPr>
              <a:t>• Sugarcane </a:t>
            </a:r>
            <a:r>
              <a:rPr lang="en-US" sz="1100" b="1" dirty="0" err="1">
                <a:latin typeface="Baskerville" panose="02020502070401020303" pitchFamily="18" charset="0"/>
                <a:ea typeface="Baskerville" panose="02020502070401020303" pitchFamily="18" charset="0"/>
              </a:rPr>
              <a:t>Squalane</a:t>
            </a:r>
            <a:r>
              <a:rPr lang="en-US" sz="1100" b="1" dirty="0">
                <a:latin typeface="Baskerville" panose="02020502070401020303" pitchFamily="18" charset="0"/>
                <a:ea typeface="Baskerville" panose="02020502070401020303" pitchFamily="18" charset="0"/>
              </a:rPr>
              <a:t> - </a:t>
            </a:r>
            <a:r>
              <a:rPr lang="en-US" sz="1100" dirty="0">
                <a:latin typeface="Baskerville" panose="02020502070401020303" pitchFamily="18" charset="0"/>
                <a:ea typeface="Baskerville" panose="02020502070401020303" pitchFamily="18" charset="0"/>
              </a:rPr>
              <a:t>Helps to provide weightless hydration, balance excess oil, soothe, and promote a plump, firm appearance to the facial skin. </a:t>
            </a:r>
          </a:p>
          <a:p>
            <a:r>
              <a:rPr lang="en-US" sz="1100" b="1" dirty="0">
                <a:latin typeface="Baskerville" panose="02020502070401020303" pitchFamily="18" charset="0"/>
                <a:ea typeface="Baskerville" panose="02020502070401020303" pitchFamily="18" charset="0"/>
              </a:rPr>
              <a:t>• Vegan Collagen– </a:t>
            </a:r>
            <a:r>
              <a:rPr lang="en-US" sz="1100" dirty="0">
                <a:latin typeface="Baskerville" panose="02020502070401020303" pitchFamily="18" charset="0"/>
                <a:ea typeface="Baskerville" panose="02020502070401020303" pitchFamily="18" charset="0"/>
              </a:rPr>
              <a:t>Helps to strengthen and condition the skin to visibly improve texture and suppleness while also helping to restore skin’s natural bounce and resilience, diminishing the look of fine lines and wrinkles. </a:t>
            </a:r>
          </a:p>
          <a:p>
            <a:r>
              <a:rPr lang="en-US" sz="1100" b="1" dirty="0">
                <a:latin typeface="Baskerville" panose="02020502070401020303" pitchFamily="18" charset="0"/>
                <a:ea typeface="Baskerville" panose="02020502070401020303" pitchFamily="18" charset="0"/>
              </a:rPr>
              <a:t>• Electrolyte Cocktail – </a:t>
            </a:r>
            <a:r>
              <a:rPr lang="en-US" sz="1100" dirty="0">
                <a:latin typeface="Baskerville" panose="02020502070401020303" pitchFamily="18" charset="0"/>
                <a:ea typeface="Baskerville" panose="02020502070401020303" pitchFamily="18" charset="0"/>
              </a:rPr>
              <a:t>Utilizing magnesium, Coconut Water, Sodium PCA, Orange,</a:t>
            </a:r>
            <a:br>
              <a:rPr lang="en-US" sz="1100" dirty="0">
                <a:latin typeface="Baskerville" panose="02020502070401020303" pitchFamily="18" charset="0"/>
                <a:ea typeface="Baskerville" panose="02020502070401020303" pitchFamily="18" charset="0"/>
              </a:rPr>
            </a:br>
            <a:r>
              <a:rPr lang="en-US" sz="1100" dirty="0">
                <a:latin typeface="Baskerville" panose="02020502070401020303" pitchFamily="18" charset="0"/>
                <a:ea typeface="Baskerville" panose="02020502070401020303" pitchFamily="18" charset="0"/>
              </a:rPr>
              <a:t>Almond and Banana extracts to improve skins moisture barrier and strength, calm redness, protect against environmental dehydration, and work as a vital component in maintaining hydration levels in the skin. </a:t>
            </a:r>
          </a:p>
          <a:p>
            <a:r>
              <a:rPr lang="en-US" sz="1100" b="1" dirty="0">
                <a:latin typeface="Baskerville" panose="02020502070401020303" pitchFamily="18" charset="0"/>
                <a:ea typeface="Baskerville" panose="02020502070401020303" pitchFamily="18" charset="0"/>
              </a:rPr>
              <a:t>• Plant Based Stem Cells </a:t>
            </a:r>
            <a:r>
              <a:rPr lang="en-US" sz="1100" dirty="0">
                <a:latin typeface="Baskerville" panose="02020502070401020303" pitchFamily="18" charset="0"/>
                <a:ea typeface="Baskerville" panose="02020502070401020303" pitchFamily="18" charset="0"/>
              </a:rPr>
              <a:t>– Helps to promote cell turnover and increase collagen production for a more youthful appearance. </a:t>
            </a:r>
          </a:p>
          <a:p>
            <a:r>
              <a:rPr lang="en-US" sz="1100" b="1" dirty="0">
                <a:latin typeface="Baskerville" panose="02020502070401020303" pitchFamily="18" charset="0"/>
                <a:ea typeface="Baskerville" panose="02020502070401020303" pitchFamily="18" charset="0"/>
              </a:rPr>
              <a:t>• Organic Grape Water </a:t>
            </a:r>
            <a:r>
              <a:rPr lang="en-US" sz="1100" dirty="0">
                <a:latin typeface="Baskerville" panose="02020502070401020303" pitchFamily="18" charset="0"/>
                <a:ea typeface="Baskerville" panose="02020502070401020303" pitchFamily="18" charset="0"/>
              </a:rPr>
              <a:t>– A power packed prebiotic that can help to improve the skins microbiome to reveal fresh, healthy looking skin </a:t>
            </a:r>
          </a:p>
          <a:p>
            <a:r>
              <a:rPr lang="en-US" sz="1100" b="1" dirty="0">
                <a:latin typeface="Baskerville" panose="02020502070401020303" pitchFamily="18" charset="0"/>
                <a:ea typeface="Baskerville" panose="02020502070401020303" pitchFamily="18" charset="0"/>
              </a:rPr>
              <a:t>• Hyaluronic Acid – </a:t>
            </a:r>
            <a:r>
              <a:rPr lang="en-US" sz="1100" dirty="0">
                <a:latin typeface="Baskerville" panose="02020502070401020303" pitchFamily="18" charset="0"/>
                <a:ea typeface="Baskerville" panose="02020502070401020303" pitchFamily="18" charset="0"/>
              </a:rPr>
              <a:t>A gentle blend of agents that work to hydrate layers of the skin to promote a bouncy, plump look. </a:t>
            </a:r>
          </a:p>
          <a:p>
            <a:r>
              <a:rPr lang="en-US" sz="1100" b="1" dirty="0">
                <a:latin typeface="Baskerville" panose="02020502070401020303" pitchFamily="18" charset="0"/>
                <a:ea typeface="Baskerville" panose="02020502070401020303" pitchFamily="18" charset="0"/>
              </a:rPr>
              <a:t>• Antioxidant Rich Plum - </a:t>
            </a:r>
            <a:r>
              <a:rPr lang="en-US" sz="1100" dirty="0">
                <a:latin typeface="Baskerville" panose="02020502070401020303" pitchFamily="18" charset="0"/>
                <a:ea typeface="Baskerville" panose="02020502070401020303" pitchFamily="18" charset="0"/>
              </a:rPr>
              <a:t>Nourishes, hydrates and provides protein rich antioxidant benefits while working with hyaluronic acid for extra added hydration. </a:t>
            </a:r>
          </a:p>
          <a:p>
            <a:r>
              <a:rPr lang="en-US" sz="1100" b="1" dirty="0">
                <a:latin typeface="Baskerville" panose="02020502070401020303" pitchFamily="18" charset="0"/>
                <a:ea typeface="Baskerville" panose="02020502070401020303" pitchFamily="18" charset="0"/>
              </a:rPr>
              <a:t>• Watermelon Extracts – </a:t>
            </a:r>
            <a:r>
              <a:rPr lang="en-US" sz="1100" dirty="0">
                <a:latin typeface="Baskerville" panose="02020502070401020303" pitchFamily="18" charset="0"/>
                <a:ea typeface="Baskerville" panose="02020502070401020303" pitchFamily="18" charset="0"/>
              </a:rPr>
              <a:t>Helps to soothe irritation, deliver essential vitamins and work as a natural anti-inflammatory. </a:t>
            </a:r>
          </a:p>
          <a:p>
            <a:r>
              <a:rPr lang="en-US" sz="1100" b="1" dirty="0">
                <a:latin typeface="Baskerville" panose="02020502070401020303" pitchFamily="18" charset="0"/>
                <a:ea typeface="Baskerville" panose="02020502070401020303" pitchFamily="18" charset="0"/>
              </a:rPr>
              <a:t>• Multi use – </a:t>
            </a:r>
            <a:r>
              <a:rPr lang="en-US" sz="1100" dirty="0">
                <a:latin typeface="Baskerville" panose="02020502070401020303" pitchFamily="18" charset="0"/>
                <a:ea typeface="Baskerville" panose="02020502070401020303" pitchFamily="18" charset="0"/>
              </a:rPr>
              <a:t>Can be used as a facial tan enhancer, daily facial moisturizer, facial self-tanner, overnight facial night mask or makeup primer. </a:t>
            </a: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sz="11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marR="0" lvl="0" algn="l" defTabSz="914400" rtl="0" fontAlgn="auto" hangingPunct="1">
              <a:spcBef>
                <a:spcPts val="0"/>
              </a:spcBef>
              <a:spcAft>
                <a:spcPts val="815"/>
              </a:spcAft>
              <a:tabLst/>
              <a:defRPr sz="1800" b="0" i="0" u="none" strike="noStrike" kern="0" cap="none" spc="0" baseline="0">
                <a:solidFill>
                  <a:srgbClr val="000000"/>
                </a:solidFill>
                <a:uFillTx/>
              </a:defRPr>
            </a:pPr>
            <a:r>
              <a:rPr lang="en-US" sz="11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Fragrance: </a:t>
            </a:r>
            <a:r>
              <a:rPr lang="en-US" sz="1100" dirty="0">
                <a:solidFill>
                  <a:srgbClr val="000000"/>
                </a:solidFill>
                <a:latin typeface="Baskerville" panose="02020502070401020303" pitchFamily="18" charset="0"/>
                <a:ea typeface="Baskerville" panose="02020502070401020303" pitchFamily="18" charset="0"/>
                <a:cs typeface="Lucida Sans" pitchFamily="2"/>
              </a:rPr>
              <a:t>Candied Coconut</a:t>
            </a:r>
            <a:endParaRPr lang="en-US" sz="11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sz="11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p:txBody>
      </p:sp>
      <p:sp>
        <p:nvSpPr>
          <p:cNvPr id="6" name="Title 1">
            <a:extLst>
              <a:ext uri="{FF2B5EF4-FFF2-40B4-BE49-F238E27FC236}">
                <a16:creationId xmlns:a16="http://schemas.microsoft.com/office/drawing/2014/main" id="{E3EFAF82-DF68-E44E-AA6B-6F26A5A3BF94}"/>
              </a:ext>
            </a:extLst>
          </p:cNvPr>
          <p:cNvSpPr txBox="1"/>
          <p:nvPr/>
        </p:nvSpPr>
        <p:spPr>
          <a:xfrm>
            <a:off x="5082362" y="273355"/>
            <a:ext cx="6836922" cy="1532299"/>
          </a:xfrm>
          <a:prstGeom prst="rect">
            <a:avLst/>
          </a:prstGeom>
          <a:noFill/>
          <a:ln cap="flat">
            <a:noFill/>
          </a:ln>
        </p:spPr>
        <p:txBody>
          <a:bodyPr vert="horz" wrap="square" lIns="91440" tIns="45720" rIns="91440" bIns="45720" anchor="ctr" anchorCtr="0" compatLnSpc="1">
            <a:normAutofit/>
          </a:bodyPr>
          <a:lstStyle/>
          <a:p>
            <a:r>
              <a:rPr lang="en-US" sz="4000" b="1" i="0" u="none" strike="noStrike" kern="1200" cap="none" spc="0" baseline="0" dirty="0">
                <a:solidFill>
                  <a:srgbClr val="000000"/>
                </a:solidFill>
                <a:uFillTx/>
                <a:latin typeface="Bodoni 72 Oldstyle Book" pitchFamily="2" charset="0"/>
                <a:ea typeface="SimSun" pitchFamily="2"/>
                <a:cs typeface="Lucida Sans" pitchFamily="2"/>
              </a:rPr>
              <a:t>Coconut Color Cream</a:t>
            </a:r>
            <a:r>
              <a:rPr lang="en-US" sz="4000" b="0" i="0" u="none" strike="noStrike" kern="1200" cap="none" spc="0" baseline="0" dirty="0">
                <a:solidFill>
                  <a:srgbClr val="000000"/>
                </a:solidFill>
                <a:uFillTx/>
                <a:latin typeface="Bodoni 72 Oldstyle Book" pitchFamily="2" charset="0"/>
                <a:ea typeface="SimSun" pitchFamily="2"/>
                <a:cs typeface="Lucida Sans" pitchFamily="2"/>
              </a:rPr>
              <a:t>™</a:t>
            </a:r>
            <a:r>
              <a:rPr lang="en-US" sz="4000" b="1" i="0" u="none" strike="noStrike" kern="1200" cap="none" spc="0" baseline="0" dirty="0">
                <a:solidFill>
                  <a:srgbClr val="000000"/>
                </a:solidFill>
                <a:uFillTx/>
                <a:latin typeface="Bodoni 72 Oldstyle Book" pitchFamily="2" charset="0"/>
                <a:ea typeface="SimSun" pitchFamily="2"/>
                <a:cs typeface="Lucida Sans" pitchFamily="2"/>
              </a:rPr>
              <a:t> </a:t>
            </a:r>
            <a:br>
              <a:rPr lang="en-US" sz="4000" b="0" i="0" u="none" strike="noStrike" kern="1200" cap="none" spc="0" baseline="0" dirty="0">
                <a:solidFill>
                  <a:srgbClr val="000000"/>
                </a:solidFill>
                <a:uFillTx/>
                <a:latin typeface="Bodoni 72 Oldstyle Book" pitchFamily="2" charset="0"/>
                <a:ea typeface="SimSun" pitchFamily="2"/>
                <a:cs typeface="Lucida Sans" pitchFamily="2"/>
              </a:rPr>
            </a:br>
            <a:r>
              <a:rPr lang="en-US" dirty="0">
                <a:latin typeface="Baskerville" panose="02020502070401020303" pitchFamily="18" charset="0"/>
                <a:ea typeface="Baskerville" panose="02020502070401020303" pitchFamily="18" charset="0"/>
              </a:rPr>
              <a:t>Plant Stem Cell Infused • Collagen Plumping</a:t>
            </a:r>
            <a:br>
              <a:rPr lang="en-US" dirty="0">
                <a:latin typeface="Baskerville" panose="02020502070401020303" pitchFamily="18" charset="0"/>
                <a:ea typeface="Baskerville" panose="02020502070401020303" pitchFamily="18" charset="0"/>
              </a:rPr>
            </a:br>
            <a:r>
              <a:rPr lang="en-US" dirty="0">
                <a:latin typeface="Baskerville" panose="02020502070401020303" pitchFamily="18" charset="0"/>
                <a:ea typeface="Baskerville" panose="02020502070401020303" pitchFamily="18" charset="0"/>
              </a:rPr>
              <a:t>Imperfection Blurring • Pore Tightening Skin Perfecting Tan Enhancer </a:t>
            </a:r>
            <a:endParaRPr lang="en-US" dirty="0">
              <a:effectLst/>
              <a:latin typeface="Baskerville" panose="02020502070401020303" pitchFamily="18" charset="0"/>
              <a:ea typeface="Baskerville" panose="02020502070401020303" pitchFamily="18" charset="0"/>
            </a:endParaRPr>
          </a:p>
        </p:txBody>
      </p:sp>
    </p:spTree>
    <p:extLst>
      <p:ext uri="{BB962C8B-B14F-4D97-AF65-F5344CB8AC3E}">
        <p14:creationId xmlns:p14="http://schemas.microsoft.com/office/powerpoint/2010/main" val="237941740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agram&#10;&#10;Description automatically generated with medium confidence">
            <a:extLst>
              <a:ext uri="{FF2B5EF4-FFF2-40B4-BE49-F238E27FC236}">
                <a16:creationId xmlns:a16="http://schemas.microsoft.com/office/drawing/2014/main" id="{836769C3-D68A-F34E-B67A-EF4F9CC79316}"/>
              </a:ext>
            </a:extLst>
          </p:cNvPr>
          <p:cNvPicPr>
            <a:picLocks noChangeAspect="1"/>
          </p:cNvPicPr>
          <p:nvPr/>
        </p:nvPicPr>
        <p:blipFill>
          <a:blip r:embed="rId2"/>
          <a:stretch>
            <a:fillRect/>
          </a:stretch>
        </p:blipFill>
        <p:spPr>
          <a:xfrm>
            <a:off x="4930" y="0"/>
            <a:ext cx="12182140" cy="6858000"/>
          </a:xfrm>
          <a:prstGeom prst="rect">
            <a:avLst/>
          </a:prstGeom>
        </p:spPr>
      </p:pic>
      <p:sp>
        <p:nvSpPr>
          <p:cNvPr id="8" name="Content Placeholder 2">
            <a:extLst>
              <a:ext uri="{FF2B5EF4-FFF2-40B4-BE49-F238E27FC236}">
                <a16:creationId xmlns:a16="http://schemas.microsoft.com/office/drawing/2014/main" id="{8C4D9FC3-46C7-DC4D-B7F5-26CD3DD461EF}"/>
              </a:ext>
            </a:extLst>
          </p:cNvPr>
          <p:cNvSpPr txBox="1"/>
          <p:nvPr/>
        </p:nvSpPr>
        <p:spPr>
          <a:xfrm>
            <a:off x="4193247" y="1754044"/>
            <a:ext cx="7725851" cy="4781108"/>
          </a:xfrm>
          <a:prstGeom prst="rect">
            <a:avLst/>
          </a:prstGeom>
          <a:noFill/>
          <a:ln cap="flat">
            <a:noFill/>
          </a:ln>
        </p:spPr>
        <p:txBody>
          <a:bodyPr vert="horz" wrap="square" lIns="91440" tIns="45720" rIns="91440" bIns="45720" anchor="t" anchorCtr="0" compatLnSpc="1">
            <a:normAutofit/>
          </a:bodyPr>
          <a:lstStyle/>
          <a:p>
            <a:r>
              <a:rPr lang="en-US" sz="2200" b="1" dirty="0">
                <a:latin typeface="Baskerville" panose="02020502070401020303" pitchFamily="18" charset="0"/>
                <a:ea typeface="Baskerville" panose="02020502070401020303" pitchFamily="18" charset="0"/>
              </a:rPr>
              <a:t>• Skin Softening Formula </a:t>
            </a:r>
            <a:r>
              <a:rPr lang="en-US" sz="2200" dirty="0">
                <a:latin typeface="Baskerville" panose="02020502070401020303" pitchFamily="18" charset="0"/>
                <a:ea typeface="Baskerville" panose="02020502070401020303" pitchFamily="18" charset="0"/>
              </a:rPr>
              <a:t>– Cleanse the skin while also deeply hydrating and nourishing. </a:t>
            </a:r>
          </a:p>
          <a:p>
            <a:r>
              <a:rPr lang="en-US" sz="2200" b="1" dirty="0">
                <a:latin typeface="Baskerville" panose="02020502070401020303" pitchFamily="18" charset="0"/>
                <a:ea typeface="Baskerville" panose="02020502070401020303" pitchFamily="18" charset="0"/>
              </a:rPr>
              <a:t>• Silk Proteins – </a:t>
            </a:r>
            <a:r>
              <a:rPr lang="en-US" sz="2200" dirty="0">
                <a:latin typeface="Baskerville" panose="02020502070401020303" pitchFamily="18" charset="0"/>
                <a:ea typeface="Baskerville" panose="02020502070401020303" pitchFamily="18" charset="0"/>
              </a:rPr>
              <a:t>Acts as a protective shield of hydration, holding in essential moisture and strengthening the skin’s barrier function without weighing it down or clogging pores. </a:t>
            </a:r>
          </a:p>
          <a:p>
            <a:r>
              <a:rPr lang="en-US" sz="2200" b="1" dirty="0">
                <a:latin typeface="Baskerville" panose="02020502070401020303" pitchFamily="18" charset="0"/>
                <a:ea typeface="Baskerville" panose="02020502070401020303" pitchFamily="18" charset="0"/>
              </a:rPr>
              <a:t>• Coconut Oil – </a:t>
            </a:r>
            <a:r>
              <a:rPr lang="en-US" sz="2200" dirty="0">
                <a:latin typeface="Baskerville" panose="02020502070401020303" pitchFamily="18" charset="0"/>
                <a:ea typeface="Baskerville" panose="02020502070401020303" pitchFamily="18" charset="0"/>
              </a:rPr>
              <a:t>Deeply softens and nourishes. </a:t>
            </a:r>
          </a:p>
          <a:p>
            <a:r>
              <a:rPr lang="en-US" sz="2200" b="1" dirty="0">
                <a:latin typeface="Baskerville" panose="02020502070401020303" pitchFamily="18" charset="0"/>
                <a:ea typeface="Baskerville" panose="02020502070401020303" pitchFamily="18" charset="0"/>
              </a:rPr>
              <a:t>• Cactus Water – </a:t>
            </a:r>
            <a:r>
              <a:rPr lang="en-US" sz="2200" dirty="0">
                <a:latin typeface="Baskerville" panose="02020502070401020303" pitchFamily="18" charset="0"/>
                <a:ea typeface="Baskerville" panose="02020502070401020303" pitchFamily="18" charset="0"/>
              </a:rPr>
              <a:t>High in antioxidants, vitamins and electrolytes to keep skin hydrated. </a:t>
            </a:r>
          </a:p>
          <a:p>
            <a:r>
              <a:rPr lang="en-US" sz="2200" b="1" dirty="0">
                <a:latin typeface="Baskerville" panose="02020502070401020303" pitchFamily="18" charset="0"/>
                <a:ea typeface="Baskerville" panose="02020502070401020303" pitchFamily="18" charset="0"/>
              </a:rPr>
              <a:t>• Non Alkaline Paraben &amp; Sulfate Free Sensitive Skin Formula </a:t>
            </a: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sz="22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marR="0" lvl="0" algn="l" defTabSz="914400" rtl="0" fontAlgn="auto" hangingPunct="1">
              <a:spcBef>
                <a:spcPts val="0"/>
              </a:spcBef>
              <a:spcAft>
                <a:spcPts val="815"/>
              </a:spcAft>
              <a:tabLst/>
              <a:defRPr sz="1800" b="0" i="0" u="none" strike="noStrike" kern="0" cap="none" spc="0" baseline="0">
                <a:solidFill>
                  <a:srgbClr val="000000"/>
                </a:solidFill>
                <a:uFillTx/>
              </a:defRPr>
            </a:pPr>
            <a:r>
              <a:rPr lang="en-US" sz="22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Fragrance: Creamy Coconut</a:t>
            </a: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sz="22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p:txBody>
      </p:sp>
      <p:sp>
        <p:nvSpPr>
          <p:cNvPr id="9" name="Title 1">
            <a:extLst>
              <a:ext uri="{FF2B5EF4-FFF2-40B4-BE49-F238E27FC236}">
                <a16:creationId xmlns:a16="http://schemas.microsoft.com/office/drawing/2014/main" id="{77D5C970-170D-6742-ABC1-319144266F1C}"/>
              </a:ext>
            </a:extLst>
          </p:cNvPr>
          <p:cNvSpPr txBox="1"/>
          <p:nvPr/>
        </p:nvSpPr>
        <p:spPr>
          <a:xfrm>
            <a:off x="4189228" y="273355"/>
            <a:ext cx="7608473" cy="1532299"/>
          </a:xfrm>
          <a:prstGeom prst="rect">
            <a:avLst/>
          </a:prstGeom>
          <a:noFill/>
          <a:ln cap="flat">
            <a:noFill/>
          </a:ln>
        </p:spPr>
        <p:txBody>
          <a:bodyPr vert="horz" wrap="square" lIns="91440" tIns="45720" rIns="91440" bIns="45720" anchor="ctr" anchorCtr="0" compatLnSpc="1">
            <a:normAutofit/>
          </a:bodyPr>
          <a:lstStyle/>
          <a:p>
            <a:r>
              <a:rPr lang="en-US" sz="4000" b="1" i="0" u="none" strike="noStrike" kern="1200" cap="none" spc="0" baseline="0" dirty="0">
                <a:solidFill>
                  <a:srgbClr val="000000"/>
                </a:solidFill>
                <a:uFillTx/>
                <a:latin typeface="Bodoni 72 Oldstyle Book" pitchFamily="2" charset="0"/>
                <a:ea typeface="SimSun" pitchFamily="2"/>
                <a:cs typeface="Lucida Sans" pitchFamily="2"/>
              </a:rPr>
              <a:t>Coconut </a:t>
            </a:r>
            <a:r>
              <a:rPr lang="en-US" sz="4000" b="1" i="0" u="none" strike="noStrike" kern="1200" cap="none" spc="0" baseline="0" dirty="0" err="1">
                <a:solidFill>
                  <a:srgbClr val="000000"/>
                </a:solidFill>
                <a:uFillTx/>
                <a:latin typeface="Bodoni 72 Oldstyle Book" pitchFamily="2" charset="0"/>
                <a:ea typeface="SimSun" pitchFamily="2"/>
                <a:cs typeface="Lucida Sans" pitchFamily="2"/>
              </a:rPr>
              <a:t>Krèm</a:t>
            </a:r>
            <a:r>
              <a:rPr lang="en-US" sz="4000" b="1" i="0" u="none" strike="noStrike" kern="1200" cap="none" spc="0" baseline="0" dirty="0">
                <a:solidFill>
                  <a:srgbClr val="000000"/>
                </a:solidFill>
                <a:uFillTx/>
                <a:latin typeface="Bodoni 72 Oldstyle Book" pitchFamily="2" charset="0"/>
                <a:ea typeface="SimSun" pitchFamily="2"/>
                <a:cs typeface="Lucida Sans" pitchFamily="2"/>
              </a:rPr>
              <a:t> Body Wash</a:t>
            </a:r>
            <a:r>
              <a:rPr lang="en-US" sz="4000" b="0" i="0" u="none" strike="noStrike" kern="1200" cap="none" spc="0" baseline="0" dirty="0">
                <a:solidFill>
                  <a:srgbClr val="000000"/>
                </a:solidFill>
                <a:uFillTx/>
                <a:latin typeface="Bodoni 72 Oldstyle Book" pitchFamily="2" charset="0"/>
                <a:ea typeface="SimSun" pitchFamily="2"/>
                <a:cs typeface="Lucida Sans" pitchFamily="2"/>
              </a:rPr>
              <a:t>™</a:t>
            </a:r>
            <a:r>
              <a:rPr lang="en-US" sz="4000" b="1" i="0" u="none" strike="noStrike" kern="1200" cap="none" spc="0" baseline="0" dirty="0">
                <a:solidFill>
                  <a:srgbClr val="000000"/>
                </a:solidFill>
                <a:uFillTx/>
                <a:latin typeface="Bodoni 72 Oldstyle Book" pitchFamily="2" charset="0"/>
                <a:ea typeface="SimSun" pitchFamily="2"/>
                <a:cs typeface="Lucida Sans" pitchFamily="2"/>
              </a:rPr>
              <a:t> </a:t>
            </a:r>
            <a:br>
              <a:rPr lang="en-US" sz="4000" b="0" i="0" u="none" strike="noStrike" kern="1200" cap="none" spc="0" baseline="0" dirty="0">
                <a:solidFill>
                  <a:srgbClr val="000000"/>
                </a:solidFill>
                <a:uFillTx/>
                <a:latin typeface="Bodoni 72 Oldstyle Book" pitchFamily="2" charset="0"/>
                <a:ea typeface="SimSun" pitchFamily="2"/>
                <a:cs typeface="Lucida Sans" pitchFamily="2"/>
              </a:rPr>
            </a:br>
            <a:r>
              <a:rPr lang="en-US" dirty="0">
                <a:latin typeface="Baskerville" panose="02020502070401020303" pitchFamily="18" charset="0"/>
                <a:ea typeface="Baskerville" panose="02020502070401020303" pitchFamily="18" charset="0"/>
              </a:rPr>
              <a:t>Coconut Infused Mega Moisturizing Body Wash</a:t>
            </a:r>
            <a:br>
              <a:rPr lang="en-US" dirty="0">
                <a:latin typeface="Baskerville" panose="02020502070401020303" pitchFamily="18" charset="0"/>
                <a:ea typeface="Baskerville" panose="02020502070401020303" pitchFamily="18" charset="0"/>
              </a:rPr>
            </a:br>
            <a:r>
              <a:rPr lang="en-US" dirty="0">
                <a:latin typeface="Baskerville" panose="02020502070401020303" pitchFamily="18" charset="0"/>
                <a:ea typeface="Baskerville" panose="02020502070401020303" pitchFamily="18" charset="0"/>
              </a:rPr>
              <a:t>Infused with Silk Proteins &amp; Cactus Water for Ultra Rich Hydration </a:t>
            </a:r>
            <a:endParaRPr lang="en-US" dirty="0">
              <a:effectLst/>
              <a:latin typeface="Baskerville" panose="02020502070401020303" pitchFamily="18" charset="0"/>
              <a:ea typeface="Baskerville" panose="02020502070401020303" pitchFamily="18" charset="0"/>
            </a:endParaRPr>
          </a:p>
        </p:txBody>
      </p:sp>
    </p:spTree>
    <p:extLst>
      <p:ext uri="{BB962C8B-B14F-4D97-AF65-F5344CB8AC3E}">
        <p14:creationId xmlns:p14="http://schemas.microsoft.com/office/powerpoint/2010/main" val="388480243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8AC354F4-57F1-6641-A31E-C6C928B439DF}"/>
              </a:ext>
            </a:extLst>
          </p:cNvPr>
          <p:cNvPicPr>
            <a:picLocks noChangeAspect="1"/>
          </p:cNvPicPr>
          <p:nvPr/>
        </p:nvPicPr>
        <p:blipFill>
          <a:blip r:embed="rId2"/>
          <a:stretch>
            <a:fillRect/>
          </a:stretch>
        </p:blipFill>
        <p:spPr>
          <a:xfrm>
            <a:off x="4930" y="0"/>
            <a:ext cx="12182140" cy="6858000"/>
          </a:xfrm>
          <a:prstGeom prst="rect">
            <a:avLst/>
          </a:prstGeom>
        </p:spPr>
      </p:pic>
      <p:sp>
        <p:nvSpPr>
          <p:cNvPr id="8" name="Content Placeholder 2">
            <a:extLst>
              <a:ext uri="{FF2B5EF4-FFF2-40B4-BE49-F238E27FC236}">
                <a16:creationId xmlns:a16="http://schemas.microsoft.com/office/drawing/2014/main" id="{80C1929C-F1F4-D440-A457-3E5A079319A2}"/>
              </a:ext>
            </a:extLst>
          </p:cNvPr>
          <p:cNvSpPr txBox="1"/>
          <p:nvPr/>
        </p:nvSpPr>
        <p:spPr>
          <a:xfrm>
            <a:off x="5076922" y="1941094"/>
            <a:ext cx="6644218" cy="4594057"/>
          </a:xfrm>
          <a:prstGeom prst="rect">
            <a:avLst/>
          </a:prstGeom>
          <a:noFill/>
          <a:ln cap="flat">
            <a:noFill/>
          </a:ln>
        </p:spPr>
        <p:txBody>
          <a:bodyPr vert="horz" wrap="square" lIns="91440" tIns="45720" rIns="91440" bIns="45720" anchor="t" anchorCtr="0" compatLnSpc="1">
            <a:normAutofit fontScale="85000" lnSpcReduction="20000"/>
          </a:bodyPr>
          <a:lstStyle/>
          <a:p>
            <a:r>
              <a:rPr lang="en-US" sz="2400" b="1" dirty="0">
                <a:latin typeface="Baskerville" panose="02020502070401020303" pitchFamily="18" charset="0"/>
                <a:ea typeface="Baskerville" panose="02020502070401020303" pitchFamily="18" charset="0"/>
              </a:rPr>
              <a:t>• Skin Softening Formula </a:t>
            </a:r>
            <a:r>
              <a:rPr lang="en-US" sz="2400" dirty="0">
                <a:latin typeface="Baskerville" panose="02020502070401020303" pitchFamily="18" charset="0"/>
                <a:ea typeface="Baskerville" panose="02020502070401020303" pitchFamily="18" charset="0"/>
              </a:rPr>
              <a:t>– Cleanse the skin while also deeply hydrating and nourishing. </a:t>
            </a:r>
          </a:p>
          <a:p>
            <a:r>
              <a:rPr lang="en-US" sz="2400" b="1" dirty="0">
                <a:latin typeface="Baskerville" panose="02020502070401020303" pitchFamily="18" charset="0"/>
                <a:ea typeface="Baskerville" panose="02020502070401020303" pitchFamily="18" charset="0"/>
              </a:rPr>
              <a:t>• Vegan Collagen </a:t>
            </a:r>
            <a:r>
              <a:rPr lang="en-US" sz="2400" dirty="0">
                <a:latin typeface="Baskerville" panose="02020502070401020303" pitchFamily="18" charset="0"/>
                <a:ea typeface="Baskerville" panose="02020502070401020303" pitchFamily="18" charset="0"/>
              </a:rPr>
              <a:t>– Helps to create a filter-like effect that works to smooth out fine lines and wrinkles, while helping to bind moisture to the skin, leaving you with a youthful,</a:t>
            </a:r>
            <a:br>
              <a:rPr lang="en-US" sz="2400" dirty="0">
                <a:latin typeface="Baskerville" panose="02020502070401020303" pitchFamily="18" charset="0"/>
                <a:ea typeface="Baskerville" panose="02020502070401020303" pitchFamily="18" charset="0"/>
              </a:rPr>
            </a:br>
            <a:r>
              <a:rPr lang="en-US" sz="2400" dirty="0">
                <a:latin typeface="Baskerville" panose="02020502070401020303" pitchFamily="18" charset="0"/>
                <a:ea typeface="Baskerville" panose="02020502070401020303" pitchFamily="18" charset="0"/>
              </a:rPr>
              <a:t>skin perfected appearance. </a:t>
            </a:r>
          </a:p>
          <a:p>
            <a:r>
              <a:rPr lang="en-US" sz="2400" b="1" dirty="0">
                <a:latin typeface="Baskerville" panose="02020502070401020303" pitchFamily="18" charset="0"/>
                <a:ea typeface="Baskerville" panose="02020502070401020303" pitchFamily="18" charset="0"/>
              </a:rPr>
              <a:t>• Cactus Water </a:t>
            </a:r>
            <a:r>
              <a:rPr lang="en-US" sz="2400" dirty="0">
                <a:latin typeface="Baskerville" panose="02020502070401020303" pitchFamily="18" charset="0"/>
                <a:ea typeface="Baskerville" panose="02020502070401020303" pitchFamily="18" charset="0"/>
              </a:rPr>
              <a:t>– Contains a high concentration of electrolytes to hydrate the skin as well as provide essential antioxidants and vitamins. </a:t>
            </a:r>
          </a:p>
          <a:p>
            <a:r>
              <a:rPr lang="en-US" sz="2400" b="1" dirty="0">
                <a:latin typeface="Baskerville" panose="02020502070401020303" pitchFamily="18" charset="0"/>
                <a:ea typeface="Baskerville" panose="02020502070401020303" pitchFamily="18" charset="0"/>
              </a:rPr>
              <a:t>• Royal Raspberry Extracts </a:t>
            </a:r>
            <a:r>
              <a:rPr lang="en-US" sz="2400" dirty="0">
                <a:latin typeface="Baskerville" panose="02020502070401020303" pitchFamily="18" charset="0"/>
                <a:ea typeface="Baskerville" panose="02020502070401020303" pitchFamily="18" charset="0"/>
              </a:rPr>
              <a:t>– High in Vitamin C, raspberry extract can help to reduce the signs of aging as well as target dark spots and wrinkle formations in the skin. </a:t>
            </a:r>
          </a:p>
          <a:p>
            <a:r>
              <a:rPr lang="en-US" sz="2400" b="1" dirty="0">
                <a:latin typeface="Baskerville" panose="02020502070401020303" pitchFamily="18" charset="0"/>
                <a:ea typeface="Baskerville" panose="02020502070401020303" pitchFamily="18" charset="0"/>
              </a:rPr>
              <a:t>• Non Alkaline Paraben &amp; Sulfate Free Sensitive Skin Formula </a:t>
            </a: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sz="2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marR="0" lvl="0" algn="l" defTabSz="914400" rtl="0" fontAlgn="auto" hangingPunct="1">
              <a:spcBef>
                <a:spcPts val="0"/>
              </a:spcBef>
              <a:spcAft>
                <a:spcPts val="815"/>
              </a:spcAft>
              <a:tabLst/>
              <a:defRPr sz="1800" b="0" i="0" u="none" strike="noStrike" kern="0" cap="none" spc="0" baseline="0">
                <a:solidFill>
                  <a:srgbClr val="000000"/>
                </a:solidFill>
                <a:uFillTx/>
              </a:defRPr>
            </a:pPr>
            <a:r>
              <a:rPr lang="en-US" sz="2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Fragrance: Enchanted Emerald</a:t>
            </a: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sz="2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p:txBody>
      </p:sp>
      <p:sp>
        <p:nvSpPr>
          <p:cNvPr id="9" name="Title 1">
            <a:extLst>
              <a:ext uri="{FF2B5EF4-FFF2-40B4-BE49-F238E27FC236}">
                <a16:creationId xmlns:a16="http://schemas.microsoft.com/office/drawing/2014/main" id="{73AAE4DD-6203-6747-A77C-838FBF2F47BE}"/>
              </a:ext>
            </a:extLst>
          </p:cNvPr>
          <p:cNvSpPr txBox="1"/>
          <p:nvPr/>
        </p:nvSpPr>
        <p:spPr>
          <a:xfrm>
            <a:off x="5082362" y="273355"/>
            <a:ext cx="6715339" cy="1532299"/>
          </a:xfrm>
          <a:prstGeom prst="rect">
            <a:avLst/>
          </a:prstGeom>
          <a:noFill/>
          <a:ln cap="flat">
            <a:noFill/>
          </a:ln>
        </p:spPr>
        <p:txBody>
          <a:bodyPr vert="horz" wrap="square" lIns="91440" tIns="45720" rIns="91440" bIns="45720" anchor="ctr" anchorCtr="0" compatLnSpc="1">
            <a:normAutofit/>
          </a:bodyPr>
          <a:lstStyle/>
          <a:p>
            <a:r>
              <a:rPr lang="en-US" sz="4000" b="1" i="0" u="none" strike="noStrike" kern="1200" cap="none" spc="0" baseline="0" dirty="0">
                <a:solidFill>
                  <a:srgbClr val="000000"/>
                </a:solidFill>
                <a:uFillTx/>
                <a:latin typeface="Bodoni 72 Oldstyle Book" pitchFamily="2" charset="0"/>
                <a:ea typeface="SimSun" pitchFamily="2"/>
                <a:cs typeface="Lucida Sans" pitchFamily="2"/>
              </a:rPr>
              <a:t>Enchanted Emerald Body Wash</a:t>
            </a:r>
            <a:r>
              <a:rPr lang="en-US" sz="4000" b="0" i="0" u="none" strike="noStrike" kern="1200" cap="none" spc="0" baseline="0" dirty="0">
                <a:solidFill>
                  <a:srgbClr val="000000"/>
                </a:solidFill>
                <a:uFillTx/>
                <a:latin typeface="Bodoni 72 Oldstyle Book" pitchFamily="2" charset="0"/>
                <a:ea typeface="SimSun" pitchFamily="2"/>
                <a:cs typeface="Lucida Sans" pitchFamily="2"/>
              </a:rPr>
              <a:t>™</a:t>
            </a:r>
            <a:r>
              <a:rPr lang="en-US" sz="4000" b="1" i="0" u="none" strike="noStrike" kern="1200" cap="none" spc="0" baseline="0" dirty="0">
                <a:solidFill>
                  <a:srgbClr val="000000"/>
                </a:solidFill>
                <a:uFillTx/>
                <a:latin typeface="Bodoni 72 Oldstyle Book" pitchFamily="2" charset="0"/>
                <a:ea typeface="SimSun" pitchFamily="2"/>
                <a:cs typeface="Lucida Sans" pitchFamily="2"/>
              </a:rPr>
              <a:t> </a:t>
            </a:r>
            <a:br>
              <a:rPr lang="en-US" sz="4000" b="0" i="0" u="none" strike="noStrike" kern="1200" cap="none" spc="0" baseline="0" dirty="0">
                <a:solidFill>
                  <a:srgbClr val="000000"/>
                </a:solidFill>
                <a:uFillTx/>
                <a:latin typeface="Bodoni 72 Oldstyle Book" pitchFamily="2" charset="0"/>
                <a:ea typeface="SimSun" pitchFamily="2"/>
                <a:cs typeface="Lucida Sans" pitchFamily="2"/>
              </a:rPr>
            </a:br>
            <a:r>
              <a:rPr lang="en-US" dirty="0">
                <a:latin typeface="Baskerville" panose="02020502070401020303" pitchFamily="18" charset="0"/>
                <a:ea typeface="Baskerville" panose="02020502070401020303" pitchFamily="18" charset="0"/>
              </a:rPr>
              <a:t>Brilliance Boosting Nutrient Infused Body Wash</a:t>
            </a:r>
            <a:br>
              <a:rPr lang="en-US" dirty="0">
                <a:latin typeface="Baskerville" panose="02020502070401020303" pitchFamily="18" charset="0"/>
                <a:ea typeface="Baskerville" panose="02020502070401020303" pitchFamily="18" charset="0"/>
              </a:rPr>
            </a:br>
            <a:r>
              <a:rPr lang="en-US" dirty="0">
                <a:latin typeface="Baskerville" panose="02020502070401020303" pitchFamily="18" charset="0"/>
                <a:ea typeface="Baskerville" panose="02020502070401020303" pitchFamily="18" charset="0"/>
              </a:rPr>
              <a:t>With Captivating Collagen, Exuberant Electrolytes &amp; Royal Raspberry Antioxidant Blend </a:t>
            </a:r>
            <a:endParaRPr lang="en-US" dirty="0">
              <a:effectLst/>
              <a:latin typeface="Baskerville" panose="02020502070401020303" pitchFamily="18" charset="0"/>
              <a:ea typeface="Baskerville" panose="02020502070401020303" pitchFamily="18" charset="0"/>
            </a:endParaRPr>
          </a:p>
        </p:txBody>
      </p:sp>
    </p:spTree>
    <p:extLst>
      <p:ext uri="{BB962C8B-B14F-4D97-AF65-F5344CB8AC3E}">
        <p14:creationId xmlns:p14="http://schemas.microsoft.com/office/powerpoint/2010/main" val="241006787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E27547C-1732-7744-B4A4-8F4E68F6A246}"/>
              </a:ext>
            </a:extLst>
          </p:cNvPr>
          <p:cNvPicPr>
            <a:picLocks noChangeAspect="1"/>
          </p:cNvPicPr>
          <p:nvPr/>
        </p:nvPicPr>
        <p:blipFill>
          <a:blip r:embed="rId2"/>
          <a:stretch>
            <a:fillRect/>
          </a:stretch>
        </p:blipFill>
        <p:spPr>
          <a:xfrm>
            <a:off x="4930" y="0"/>
            <a:ext cx="12182140" cy="6858000"/>
          </a:xfrm>
          <a:prstGeom prst="rect">
            <a:avLst/>
          </a:prstGeom>
        </p:spPr>
      </p:pic>
      <p:sp>
        <p:nvSpPr>
          <p:cNvPr id="4" name="Title 1">
            <a:extLst>
              <a:ext uri="{FF2B5EF4-FFF2-40B4-BE49-F238E27FC236}">
                <a16:creationId xmlns:a16="http://schemas.microsoft.com/office/drawing/2014/main" id="{D87C929F-4028-7B42-A481-03873148D93D}"/>
              </a:ext>
            </a:extLst>
          </p:cNvPr>
          <p:cNvSpPr txBox="1"/>
          <p:nvPr/>
        </p:nvSpPr>
        <p:spPr>
          <a:xfrm>
            <a:off x="4662188" y="269879"/>
            <a:ext cx="7375440" cy="1325559"/>
          </a:xfrm>
          <a:prstGeom prst="rect">
            <a:avLst/>
          </a:prstGeom>
          <a:noFill/>
          <a:ln cap="flat">
            <a:noFill/>
          </a:ln>
        </p:spPr>
        <p:txBody>
          <a:bodyPr vert="horz" wrap="square" lIns="91440" tIns="45720" rIns="91440" bIns="45720" anchor="t" anchorCtr="0" compatLnSpc="1">
            <a:normAutofit/>
          </a:bodyPr>
          <a:lstStyle/>
          <a:p>
            <a:pPr marL="0" marR="0" lvl="0" indent="0" algn="l" defTabSz="914400" rtl="0" fontAlgn="auto" hangingPunct="1">
              <a:lnSpc>
                <a:spcPct val="80000"/>
              </a:lnSpc>
              <a:spcBef>
                <a:spcPts val="0"/>
              </a:spcBef>
              <a:spcAft>
                <a:spcPts val="0"/>
              </a:spcAft>
              <a:buNone/>
              <a:tabLst/>
              <a:defRPr sz="1800" b="0" i="0" u="none" strike="noStrike" kern="0" cap="none" spc="0" baseline="0">
                <a:solidFill>
                  <a:srgbClr val="000000"/>
                </a:solidFill>
                <a:uFillTx/>
              </a:defRPr>
            </a:pPr>
            <a:r>
              <a:rPr lang="en-US" sz="4000" b="1" dirty="0">
                <a:solidFill>
                  <a:srgbClr val="000000"/>
                </a:solidFill>
                <a:latin typeface="BODONI 72 OLDSTYLE BOOK" pitchFamily="2" charset="0"/>
                <a:ea typeface="SimSun" pitchFamily="2"/>
                <a:cs typeface="Lucida Sans" pitchFamily="2"/>
              </a:rPr>
              <a:t>Enchanted Emerald</a:t>
            </a:r>
            <a:r>
              <a:rPr lang="en-US" sz="4000" b="1" i="0" u="none" strike="noStrike" kern="1200" cap="none" spc="0" baseline="0" dirty="0">
                <a:solidFill>
                  <a:srgbClr val="000000"/>
                </a:solidFill>
                <a:uFillTx/>
                <a:latin typeface="BODONI 72 OLDSTYLE BOOK" pitchFamily="2" charset="0"/>
                <a:ea typeface="SimSun" pitchFamily="2"/>
                <a:cs typeface="Lucida Sans" pitchFamily="2"/>
              </a:rPr>
              <a:t>™</a:t>
            </a:r>
            <a:br>
              <a:rPr lang="en-US" sz="3600" b="0" i="0" u="none" strike="noStrike" kern="1200" cap="none" spc="0" baseline="0" dirty="0">
                <a:solidFill>
                  <a:srgbClr val="000000"/>
                </a:solidFill>
                <a:uFillTx/>
                <a:latin typeface="Bodoni 72 Oldstyle Book" pitchFamily="2" charset="0"/>
                <a:ea typeface="SimSun" pitchFamily="2"/>
                <a:cs typeface="Lucida Sans" pitchFamily="2"/>
              </a:rPr>
            </a:br>
            <a:r>
              <a:rPr lang="en-US" sz="18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Arial" pitchFamily="34"/>
              </a:rPr>
              <a:t>Brilliance Boosting 4K Body Hydrator</a:t>
            </a:r>
          </a:p>
          <a:p>
            <a:pPr marL="0" marR="0" lvl="0" indent="0" algn="l" defTabSz="914400" rtl="0" fontAlgn="auto" hangingPunct="1">
              <a:lnSpc>
                <a:spcPct val="80000"/>
              </a:lnSpc>
              <a:spcBef>
                <a:spcPts val="0"/>
              </a:spcBef>
              <a:spcAft>
                <a:spcPts val="0"/>
              </a:spcAft>
              <a:buNone/>
              <a:tabLst/>
              <a:defRPr sz="1800" b="0" i="0" u="none" strike="noStrike" kern="0" cap="none" spc="0" baseline="0">
                <a:solidFill>
                  <a:srgbClr val="000000"/>
                </a:solidFill>
                <a:uFillTx/>
              </a:defRPr>
            </a:pPr>
            <a:r>
              <a:rPr lang="en-US" sz="18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Arial" pitchFamily="34"/>
              </a:rPr>
              <a:t>With Captivating Collagen, Exuberant Electrolytes &amp; Royal Raspberry Blend</a:t>
            </a:r>
          </a:p>
          <a:p>
            <a:pPr marL="0" marR="0" lvl="0" indent="0" algn="l" defTabSz="914400" rtl="0" fontAlgn="auto" hangingPunct="1">
              <a:lnSpc>
                <a:spcPct val="80000"/>
              </a:lnSpc>
              <a:spcBef>
                <a:spcPts val="0"/>
              </a:spcBef>
              <a:spcAft>
                <a:spcPts val="0"/>
              </a:spcAft>
              <a:buNone/>
              <a:tabLst/>
              <a:defRPr sz="1800" b="0" i="0" u="none" strike="noStrike" kern="0" cap="none" spc="0" baseline="0">
                <a:solidFill>
                  <a:srgbClr val="000000"/>
                </a:solidFill>
                <a:uFillTx/>
              </a:defRPr>
            </a:pPr>
            <a:r>
              <a:rPr lang="en-US" dirty="0">
                <a:solidFill>
                  <a:srgbClr val="000000"/>
                </a:solidFill>
                <a:latin typeface="Baskerville" panose="02020502070401020303" pitchFamily="18" charset="0"/>
                <a:ea typeface="Baskerville" panose="02020502070401020303" pitchFamily="18" charset="0"/>
                <a:cs typeface="Arial" pitchFamily="34"/>
              </a:rPr>
              <a:t>For Fascinatingly Flawless No Filter Needed Results</a:t>
            </a:r>
            <a:endParaRPr lang="en-US" sz="18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p:txBody>
      </p:sp>
      <p:sp>
        <p:nvSpPr>
          <p:cNvPr id="5" name="Content Placeholder 2">
            <a:extLst>
              <a:ext uri="{FF2B5EF4-FFF2-40B4-BE49-F238E27FC236}">
                <a16:creationId xmlns:a16="http://schemas.microsoft.com/office/drawing/2014/main" id="{8721BB33-D942-1C4F-BC0E-040630E9CB0D}"/>
              </a:ext>
            </a:extLst>
          </p:cNvPr>
          <p:cNvSpPr txBox="1"/>
          <p:nvPr/>
        </p:nvSpPr>
        <p:spPr>
          <a:xfrm>
            <a:off x="4851400" y="1544637"/>
            <a:ext cx="7047669" cy="4904289"/>
          </a:xfrm>
          <a:prstGeom prst="rect">
            <a:avLst/>
          </a:prstGeom>
          <a:noFill/>
          <a:ln cap="flat">
            <a:noFill/>
          </a:ln>
        </p:spPr>
        <p:txBody>
          <a:bodyPr vert="horz" wrap="square" lIns="91440" tIns="45720" rIns="91440" bIns="45720" anchor="t" anchorCtr="0" compatLnSpc="1">
            <a:normAutofit fontScale="92500" lnSpcReduction="10000"/>
          </a:bodyPr>
          <a:lstStyle/>
          <a:p>
            <a:pPr>
              <a:lnSpc>
                <a:spcPct val="110000"/>
              </a:lnSpc>
              <a:spcAft>
                <a:spcPts val="215"/>
              </a:spcAft>
              <a:buSzPct val="45000"/>
              <a:buFont typeface="StarSymbol"/>
              <a:buChar char="●"/>
              <a:defRPr sz="1800" b="0" i="0" u="none" strike="noStrike" kern="0" cap="none" spc="0" baseline="0">
                <a:solidFill>
                  <a:srgbClr val="000000"/>
                </a:solidFill>
                <a:uFillTx/>
              </a:defRPr>
            </a:pPr>
            <a:r>
              <a:rPr lang="en-US" sz="1600" b="1" dirty="0">
                <a:solidFill>
                  <a:srgbClr val="000000"/>
                </a:solidFill>
                <a:latin typeface="Baskerville" panose="02020502070401020303" pitchFamily="18" charset="0"/>
                <a:ea typeface="Baskerville" panose="02020502070401020303" pitchFamily="18" charset="0"/>
                <a:cs typeface="Lucida Sans" pitchFamily="2"/>
              </a:rPr>
              <a:t>Revolutionary 4K Blend </a:t>
            </a:r>
            <a:r>
              <a:rPr lang="en-US" sz="1600" dirty="0">
                <a:solidFill>
                  <a:srgbClr val="000000"/>
                </a:solidFill>
                <a:latin typeface="Baskerville" panose="02020502070401020303" pitchFamily="18" charset="0"/>
                <a:ea typeface="Baskerville" panose="02020502070401020303" pitchFamily="18" charset="0"/>
                <a:cs typeface="Lucida Sans" pitchFamily="2"/>
              </a:rPr>
              <a:t>– Allows for deeper hydration and longer lasting tanning results as well as better penetration of the high end skincare ingredients</a:t>
            </a:r>
          </a:p>
          <a:p>
            <a:pPr marL="0" marR="0" lvl="0" indent="0" algn="l" defTabSz="914400" rtl="0" fontAlgn="auto" hangingPunct="1">
              <a:lnSpc>
                <a:spcPct val="110000"/>
              </a:lnSpc>
              <a:spcBef>
                <a:spcPts val="0"/>
              </a:spcBef>
              <a:spcAft>
                <a:spcPts val="215"/>
              </a:spcAft>
              <a:buSzPct val="45000"/>
              <a:buFont typeface="StarSymbol"/>
              <a:buChar char="●"/>
              <a:tabLst/>
              <a:defRPr sz="1800" b="0" i="0" u="none" strike="noStrike" kern="0" cap="none" spc="0" baseline="0">
                <a:solidFill>
                  <a:srgbClr val="000000"/>
                </a:solidFill>
                <a:uFillTx/>
              </a:defRPr>
            </a:pPr>
            <a:r>
              <a:rPr lang="en-US" sz="1600" b="1"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Sugarcane </a:t>
            </a:r>
            <a:r>
              <a:rPr lang="en-US" sz="1600" b="1" i="0" u="none" strike="noStrike" kern="1200" cap="none" spc="0" baseline="0" dirty="0" err="1">
                <a:solidFill>
                  <a:srgbClr val="000000"/>
                </a:solidFill>
                <a:uFillTx/>
                <a:latin typeface="Baskerville" panose="02020502070401020303" pitchFamily="18" charset="0"/>
                <a:ea typeface="Baskerville" panose="02020502070401020303" pitchFamily="18" charset="0"/>
                <a:cs typeface="Lucida Sans" pitchFamily="2"/>
              </a:rPr>
              <a:t>Squalane</a:t>
            </a:r>
            <a:r>
              <a:rPr lang="en-US" sz="1600" b="1"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a:t>
            </a:r>
            <a:r>
              <a:rPr lang="en-US" sz="16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Helps to provide weightless hydration, balance excess oil, soothe and promote a plump, firm appearance to the facial skin, non-comedogenic and good for all skin types</a:t>
            </a:r>
          </a:p>
          <a:p>
            <a:pPr lvl="0">
              <a:lnSpc>
                <a:spcPct val="110000"/>
              </a:lnSpc>
              <a:spcAft>
                <a:spcPts val="215"/>
              </a:spcAft>
              <a:buSzPct val="45000"/>
              <a:buFont typeface="StarSymbol"/>
              <a:buChar char="●"/>
              <a:defRPr sz="1800" b="0" i="0" u="none" strike="noStrike" kern="0" cap="none" spc="0" baseline="0">
                <a:solidFill>
                  <a:srgbClr val="000000"/>
                </a:solidFill>
                <a:uFillTx/>
              </a:defRPr>
            </a:pPr>
            <a:r>
              <a:rPr lang="en-US" sz="1600" b="1"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Vegan Collagen </a:t>
            </a:r>
            <a:r>
              <a:rPr lang="en-US" sz="16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Helps to strengthen and condition the skin to visibly improve texture and suppleness while also helping to restore skin’s natural bounce and resilience, diminishing the look of fine lines and wrinkles</a:t>
            </a:r>
          </a:p>
          <a:p>
            <a:pPr marL="0" marR="0" lvl="0" indent="0" algn="l" defTabSz="914400" rtl="0" fontAlgn="auto" hangingPunct="1">
              <a:lnSpc>
                <a:spcPct val="110000"/>
              </a:lnSpc>
              <a:spcBef>
                <a:spcPts val="0"/>
              </a:spcBef>
              <a:spcAft>
                <a:spcPts val="215"/>
              </a:spcAft>
              <a:buSzPct val="45000"/>
              <a:buFont typeface="StarSymbol"/>
              <a:buChar char="●"/>
              <a:tabLst/>
              <a:defRPr sz="1800" b="0" i="0" u="none" strike="noStrike" kern="0" cap="none" spc="0" baseline="0">
                <a:solidFill>
                  <a:srgbClr val="000000"/>
                </a:solidFill>
                <a:uFillTx/>
              </a:defRPr>
            </a:pPr>
            <a:r>
              <a:rPr lang="en-US" sz="1600" b="1"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White Birch </a:t>
            </a:r>
            <a:r>
              <a:rPr lang="en-US" sz="16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Anti-aging and skin firming benefits</a:t>
            </a:r>
          </a:p>
          <a:p>
            <a:pPr marL="0" marR="0" lvl="0" indent="0" algn="l" defTabSz="914400" rtl="0" fontAlgn="auto" hangingPunct="1">
              <a:lnSpc>
                <a:spcPct val="110000"/>
              </a:lnSpc>
              <a:spcBef>
                <a:spcPts val="0"/>
              </a:spcBef>
              <a:spcAft>
                <a:spcPts val="215"/>
              </a:spcAft>
              <a:buSzPct val="45000"/>
              <a:buFont typeface="StarSymbol"/>
              <a:buChar char="●"/>
              <a:tabLst/>
              <a:defRPr sz="1800" b="0" i="0" u="none" strike="noStrike" kern="0" cap="none" spc="0" baseline="0">
                <a:solidFill>
                  <a:srgbClr val="000000"/>
                </a:solidFill>
                <a:uFillTx/>
              </a:defRPr>
            </a:pPr>
            <a:r>
              <a:rPr lang="en-US" sz="1600" b="1"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Cocoa &amp; Shea Butter </a:t>
            </a:r>
            <a:r>
              <a:rPr lang="en-US" sz="160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Provides deep, long lasting hydration</a:t>
            </a:r>
          </a:p>
          <a:p>
            <a:pPr marL="0" marR="0" lvl="0" indent="0" algn="l" defTabSz="914400" rtl="0" fontAlgn="auto" hangingPunct="1">
              <a:lnSpc>
                <a:spcPct val="110000"/>
              </a:lnSpc>
              <a:spcBef>
                <a:spcPts val="0"/>
              </a:spcBef>
              <a:spcAft>
                <a:spcPts val="215"/>
              </a:spcAft>
              <a:buSzPct val="45000"/>
              <a:buFont typeface="StarSymbol"/>
              <a:buChar char="●"/>
              <a:tabLst/>
              <a:defRPr sz="1800" b="0" i="0" u="none" strike="noStrike" kern="0" cap="none" spc="0" baseline="0">
                <a:solidFill>
                  <a:srgbClr val="000000"/>
                </a:solidFill>
                <a:uFillTx/>
              </a:defRPr>
            </a:pPr>
            <a:r>
              <a:rPr lang="en-US" sz="1600" b="1"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Royal Raspberry Extracts </a:t>
            </a:r>
            <a:r>
              <a:rPr lang="en-US" sz="16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High </a:t>
            </a:r>
            <a:r>
              <a:rPr lang="en-US" sz="1600" dirty="0">
                <a:solidFill>
                  <a:srgbClr val="000000"/>
                </a:solidFill>
                <a:latin typeface="Baskerville" panose="02020502070401020303" pitchFamily="18" charset="0"/>
                <a:ea typeface="Baskerville" panose="02020502070401020303" pitchFamily="18" charset="0"/>
                <a:cs typeface="Lucida Sans" pitchFamily="2"/>
              </a:rPr>
              <a:t>in Vitamin C, raspberry extract can help to reduce the signs of aging as well as target dark spots and wrinkle formations in the skin</a:t>
            </a:r>
            <a:endParaRPr lang="en-US" sz="16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marL="0" marR="0" lvl="0" indent="0" algn="l" defTabSz="914400" rtl="0" fontAlgn="auto" hangingPunct="1">
              <a:lnSpc>
                <a:spcPct val="110000"/>
              </a:lnSpc>
              <a:spcBef>
                <a:spcPts val="0"/>
              </a:spcBef>
              <a:spcAft>
                <a:spcPts val="215"/>
              </a:spcAft>
              <a:buSzPct val="45000"/>
              <a:buFont typeface="StarSymbol"/>
              <a:buChar char="●"/>
              <a:tabLst/>
              <a:defRPr sz="1800" b="0" i="0" u="none" strike="noStrike" kern="0" cap="none" spc="0" baseline="0">
                <a:solidFill>
                  <a:srgbClr val="000000"/>
                </a:solidFill>
                <a:uFillTx/>
              </a:defRPr>
            </a:pPr>
            <a:r>
              <a:rPr lang="en-US" sz="1600" b="1"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Prestigious Probiotics </a:t>
            </a:r>
            <a:r>
              <a:rPr lang="en-US" sz="16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Helps to restore and renew the skin’s moisture balance and barrier</a:t>
            </a:r>
          </a:p>
          <a:p>
            <a:pPr lvl="0">
              <a:lnSpc>
                <a:spcPct val="70000"/>
              </a:lnSpc>
              <a:spcAft>
                <a:spcPts val="215"/>
              </a:spcAft>
              <a:buSzPct val="45000"/>
              <a:buFont typeface="StarSymbol"/>
              <a:buChar char="●"/>
              <a:defRPr sz="1800" b="0" i="0" u="none" strike="noStrike" kern="0" cap="none" spc="0" baseline="0">
                <a:solidFill>
                  <a:srgbClr val="000000"/>
                </a:solidFill>
                <a:uFillTx/>
              </a:defRPr>
            </a:pPr>
            <a:r>
              <a:rPr lang="en-US" sz="1600" b="1" dirty="0">
                <a:solidFill>
                  <a:srgbClr val="000000"/>
                </a:solidFill>
                <a:latin typeface="Baskerville" panose="02020502070401020303" pitchFamily="18" charset="0"/>
                <a:ea typeface="Baskerville" panose="02020502070401020303" pitchFamily="18" charset="0"/>
                <a:cs typeface="Lucida Sans" pitchFamily="2"/>
              </a:rPr>
              <a:t>Cactus Water – </a:t>
            </a:r>
            <a:r>
              <a:rPr lang="en-US" sz="1600" dirty="0">
                <a:solidFill>
                  <a:srgbClr val="000000"/>
                </a:solidFill>
                <a:latin typeface="Baskerville" panose="02020502070401020303" pitchFamily="18" charset="0"/>
                <a:ea typeface="Baskerville" panose="02020502070401020303" pitchFamily="18" charset="0"/>
                <a:cs typeface="Lucida Sans" pitchFamily="2"/>
              </a:rPr>
              <a:t>High in antioxidants, vitamins and electrolytes to keep skin hydrated while protecting against sun damage, aging and collagen loss</a:t>
            </a:r>
          </a:p>
          <a:p>
            <a:pPr marL="0" marR="0" lvl="0" indent="0" algn="l" defTabSz="914400" rtl="0" fontAlgn="auto" hangingPunct="1">
              <a:lnSpc>
                <a:spcPct val="110000"/>
              </a:lnSpc>
              <a:spcBef>
                <a:spcPts val="0"/>
              </a:spcBef>
              <a:spcAft>
                <a:spcPts val="215"/>
              </a:spcAft>
              <a:buSzPct val="45000"/>
              <a:buFont typeface="StarSymbol"/>
              <a:buChar char="●"/>
              <a:tabLst/>
              <a:defRPr sz="1800" b="0" i="0" u="none" strike="noStrike" kern="0" cap="none" spc="0" baseline="0">
                <a:solidFill>
                  <a:srgbClr val="000000"/>
                </a:solidFill>
                <a:uFillTx/>
              </a:defRPr>
            </a:pPr>
            <a:r>
              <a:rPr lang="en-US" sz="16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Paraben, Gluten &amp; Sulfate Free Sensitiv</a:t>
            </a:r>
            <a:r>
              <a:rPr lang="en-US" sz="1600" dirty="0">
                <a:solidFill>
                  <a:srgbClr val="000000"/>
                </a:solidFill>
                <a:latin typeface="Baskerville" panose="02020502070401020303" pitchFamily="18" charset="0"/>
                <a:ea typeface="Baskerville" panose="02020502070401020303" pitchFamily="18" charset="0"/>
                <a:cs typeface="Lucida Sans" pitchFamily="2"/>
              </a:rPr>
              <a:t>e Skin Formula</a:t>
            </a:r>
            <a:endParaRPr lang="en-US" sz="16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marL="0" marR="0" lvl="0" indent="0" algn="l" defTabSz="914400" rtl="0" fontAlgn="auto" hangingPunct="1">
              <a:lnSpc>
                <a:spcPct val="110000"/>
              </a:lnSpc>
              <a:spcBef>
                <a:spcPts val="0"/>
              </a:spcBef>
              <a:spcAft>
                <a:spcPts val="215"/>
              </a:spcAft>
              <a:buNone/>
              <a:tabLst/>
              <a:defRPr sz="1800" b="0" i="0" u="none" strike="noStrike" kern="0" cap="none" spc="0" baseline="0">
                <a:solidFill>
                  <a:srgbClr val="000000"/>
                </a:solidFill>
                <a:uFillTx/>
              </a:defRPr>
            </a:pPr>
            <a:r>
              <a:rPr lang="en-US" sz="16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a:t>
            </a:r>
          </a:p>
          <a:p>
            <a:pPr marL="0" marR="0" lvl="0" indent="0" algn="l" defTabSz="914400" rtl="0" fontAlgn="auto" hangingPunct="1">
              <a:lnSpc>
                <a:spcPct val="110000"/>
              </a:lnSpc>
              <a:spcBef>
                <a:spcPts val="0"/>
              </a:spcBef>
              <a:spcAft>
                <a:spcPts val="215"/>
              </a:spcAft>
              <a:buNone/>
              <a:tabLst/>
              <a:defRPr sz="1800" b="0" i="0" u="none" strike="noStrike" kern="0" cap="none" spc="0" baseline="0">
                <a:solidFill>
                  <a:srgbClr val="000000"/>
                </a:solidFill>
                <a:uFillTx/>
              </a:defRPr>
            </a:pPr>
            <a:r>
              <a:rPr lang="en-US" sz="1600" dirty="0">
                <a:solidFill>
                  <a:srgbClr val="000000"/>
                </a:solidFill>
                <a:latin typeface="Baskerville" panose="02020502070401020303" pitchFamily="18" charset="0"/>
                <a:ea typeface="Baskerville" panose="02020502070401020303" pitchFamily="18" charset="0"/>
                <a:cs typeface="Lucida Sans" pitchFamily="2"/>
              </a:rPr>
              <a:t>		</a:t>
            </a:r>
            <a:r>
              <a:rPr lang="en-US" sz="16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Fragrance: Enchanted Emerald</a:t>
            </a:r>
          </a:p>
          <a:p>
            <a:pPr marL="0" marR="0" lvl="0" indent="0" algn="l" defTabSz="914400" rtl="0" fontAlgn="auto" hangingPunct="1">
              <a:lnSpc>
                <a:spcPct val="110000"/>
              </a:lnSpc>
              <a:spcBef>
                <a:spcPts val="0"/>
              </a:spcBef>
              <a:spcAft>
                <a:spcPts val="215"/>
              </a:spcAft>
              <a:buNone/>
              <a:tabLst/>
              <a:defRPr sz="1800" b="0" i="0" u="none" strike="noStrike" kern="0" cap="none" spc="0" baseline="0">
                <a:solidFill>
                  <a:srgbClr val="000000"/>
                </a:solidFill>
                <a:uFillTx/>
              </a:defRPr>
            </a:pPr>
            <a:endParaRPr lang="en-US" sz="10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p:txBody>
      </p:sp>
    </p:spTree>
    <p:extLst>
      <p:ext uri="{BB962C8B-B14F-4D97-AF65-F5344CB8AC3E}">
        <p14:creationId xmlns:p14="http://schemas.microsoft.com/office/powerpoint/2010/main" val="932367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agram&#10;&#10;Description automatically generated with medium confidence">
            <a:extLst>
              <a:ext uri="{FF2B5EF4-FFF2-40B4-BE49-F238E27FC236}">
                <a16:creationId xmlns:a16="http://schemas.microsoft.com/office/drawing/2014/main" id="{CB311A58-425D-6D43-BB2B-3CEC72974D2F}"/>
              </a:ext>
            </a:extLst>
          </p:cNvPr>
          <p:cNvPicPr>
            <a:picLocks noChangeAspect="1"/>
          </p:cNvPicPr>
          <p:nvPr/>
        </p:nvPicPr>
        <p:blipFill>
          <a:blip r:embed="rId2"/>
          <a:stretch>
            <a:fillRect/>
          </a:stretch>
        </p:blipFill>
        <p:spPr>
          <a:xfrm>
            <a:off x="4930" y="0"/>
            <a:ext cx="12182140" cy="6858000"/>
          </a:xfrm>
          <a:prstGeom prst="rect">
            <a:avLst/>
          </a:prstGeom>
        </p:spPr>
      </p:pic>
      <p:sp>
        <p:nvSpPr>
          <p:cNvPr id="2" name="Title 1">
            <a:extLst>
              <a:ext uri="{FF2B5EF4-FFF2-40B4-BE49-F238E27FC236}">
                <a16:creationId xmlns:a16="http://schemas.microsoft.com/office/drawing/2014/main" id="{9C4615C7-AF6B-5244-9FC7-BF404D3D3D02}"/>
              </a:ext>
            </a:extLst>
          </p:cNvPr>
          <p:cNvSpPr>
            <a:spLocks noGrp="1"/>
          </p:cNvSpPr>
          <p:nvPr>
            <p:ph type="title"/>
          </p:nvPr>
        </p:nvSpPr>
        <p:spPr/>
        <p:txBody>
          <a:bodyPr>
            <a:normAutofit/>
          </a:bodyPr>
          <a:lstStyle/>
          <a:p>
            <a:pPr algn="ctr"/>
            <a:r>
              <a:rPr lang="en-US" sz="6600" dirty="0">
                <a:latin typeface="Bodoni 72 Oldstyle Book" pitchFamily="2" charset="0"/>
              </a:rPr>
              <a:t>Categories</a:t>
            </a:r>
          </a:p>
        </p:txBody>
      </p:sp>
      <p:sp>
        <p:nvSpPr>
          <p:cNvPr id="4" name="Round Diagonal Corner Rectangle 3">
            <a:extLst>
              <a:ext uri="{FF2B5EF4-FFF2-40B4-BE49-F238E27FC236}">
                <a16:creationId xmlns:a16="http://schemas.microsoft.com/office/drawing/2014/main" id="{85E4AB09-0555-E54E-A777-5720E9076E9F}"/>
              </a:ext>
            </a:extLst>
          </p:cNvPr>
          <p:cNvSpPr/>
          <p:nvPr/>
        </p:nvSpPr>
        <p:spPr>
          <a:xfrm>
            <a:off x="1347848" y="2090056"/>
            <a:ext cx="2513611" cy="2388425"/>
          </a:xfrm>
          <a:prstGeom prst="round2DiagRect">
            <a:avLst/>
          </a:prstGeom>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path path="circle">
              <a:fillToRect t="100000" r="100000"/>
            </a:path>
            <a:tileRect l="-100000" b="-100000"/>
          </a:gradFill>
          <a:ln>
            <a:solidFill>
              <a:schemeClr val="bg1"/>
            </a:solidFill>
          </a:ln>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FF40FF"/>
                </a:solidFill>
                <a:latin typeface="Bodoni 72 Oldstyle Book" pitchFamily="2" charset="0"/>
              </a:rPr>
              <a:t>Accelerators</a:t>
            </a:r>
          </a:p>
        </p:txBody>
      </p:sp>
      <p:sp>
        <p:nvSpPr>
          <p:cNvPr id="5" name="Round Diagonal Corner Rectangle 4">
            <a:extLst>
              <a:ext uri="{FF2B5EF4-FFF2-40B4-BE49-F238E27FC236}">
                <a16:creationId xmlns:a16="http://schemas.microsoft.com/office/drawing/2014/main" id="{50B9B6EF-D897-F545-8164-67AF2C9A5670}"/>
              </a:ext>
            </a:extLst>
          </p:cNvPr>
          <p:cNvSpPr/>
          <p:nvPr/>
        </p:nvSpPr>
        <p:spPr>
          <a:xfrm>
            <a:off x="4839194" y="2090056"/>
            <a:ext cx="2513611" cy="2388425"/>
          </a:xfrm>
          <a:prstGeom prst="round2DiagRect">
            <a:avLst/>
          </a:prstGeom>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path path="circle">
              <a:fillToRect t="100000" r="100000"/>
            </a:path>
            <a:tileRect l="-100000" b="-100000"/>
          </a:gradFill>
          <a:ln>
            <a:solidFill>
              <a:schemeClr val="bg1"/>
            </a:solidFill>
          </a:ln>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FF40FF"/>
                </a:solidFill>
                <a:latin typeface="Bodoni 72 Oldstyle Book" pitchFamily="2" charset="0"/>
              </a:rPr>
              <a:t>Bronzers</a:t>
            </a:r>
          </a:p>
        </p:txBody>
      </p:sp>
      <p:sp>
        <p:nvSpPr>
          <p:cNvPr id="6" name="Round Diagonal Corner Rectangle 5">
            <a:extLst>
              <a:ext uri="{FF2B5EF4-FFF2-40B4-BE49-F238E27FC236}">
                <a16:creationId xmlns:a16="http://schemas.microsoft.com/office/drawing/2014/main" id="{A5F94ADE-0169-C84B-BBFB-894CD202B45E}"/>
              </a:ext>
            </a:extLst>
          </p:cNvPr>
          <p:cNvSpPr/>
          <p:nvPr/>
        </p:nvSpPr>
        <p:spPr>
          <a:xfrm>
            <a:off x="8330540" y="2090056"/>
            <a:ext cx="2513611" cy="2388425"/>
          </a:xfrm>
          <a:prstGeom prst="round2DiagRect">
            <a:avLst/>
          </a:prstGeom>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path path="circle">
              <a:fillToRect t="100000" r="100000"/>
            </a:path>
            <a:tileRect l="-100000" b="-100000"/>
          </a:gradFill>
          <a:ln>
            <a:solidFill>
              <a:schemeClr val="bg1"/>
            </a:solidFill>
          </a:ln>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FF40FF"/>
                </a:solidFill>
                <a:latin typeface="Bodoni 72 Oldstyle Book" pitchFamily="2" charset="0"/>
              </a:rPr>
              <a:t>Tingle</a:t>
            </a:r>
          </a:p>
        </p:txBody>
      </p:sp>
    </p:spTree>
    <p:extLst>
      <p:ext uri="{BB962C8B-B14F-4D97-AF65-F5344CB8AC3E}">
        <p14:creationId xmlns:p14="http://schemas.microsoft.com/office/powerpoint/2010/main" val="252366356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text, toiletry, lotion&#10;&#10;Description automatically generated">
            <a:extLst>
              <a:ext uri="{FF2B5EF4-FFF2-40B4-BE49-F238E27FC236}">
                <a16:creationId xmlns:a16="http://schemas.microsoft.com/office/drawing/2014/main" id="{AB00BA8C-C1A2-5140-ADB1-B2C4F078CA4A}"/>
              </a:ext>
            </a:extLst>
          </p:cNvPr>
          <p:cNvPicPr>
            <a:picLocks noChangeAspect="1"/>
          </p:cNvPicPr>
          <p:nvPr/>
        </p:nvPicPr>
        <p:blipFill>
          <a:blip r:embed="rId2"/>
          <a:stretch>
            <a:fillRect/>
          </a:stretch>
        </p:blipFill>
        <p:spPr>
          <a:xfrm>
            <a:off x="4930" y="0"/>
            <a:ext cx="12182140" cy="6858000"/>
          </a:xfrm>
          <a:prstGeom prst="rect">
            <a:avLst/>
          </a:prstGeom>
        </p:spPr>
      </p:pic>
      <p:sp>
        <p:nvSpPr>
          <p:cNvPr id="8" name="Title 1">
            <a:extLst>
              <a:ext uri="{FF2B5EF4-FFF2-40B4-BE49-F238E27FC236}">
                <a16:creationId xmlns:a16="http://schemas.microsoft.com/office/drawing/2014/main" id="{66BC9DEE-34C3-F843-88A1-909C01E9D123}"/>
              </a:ext>
            </a:extLst>
          </p:cNvPr>
          <p:cNvSpPr txBox="1"/>
          <p:nvPr/>
        </p:nvSpPr>
        <p:spPr>
          <a:xfrm>
            <a:off x="4913523" y="269879"/>
            <a:ext cx="6807504" cy="1623089"/>
          </a:xfrm>
          <a:prstGeom prst="rect">
            <a:avLst/>
          </a:prstGeom>
          <a:noFill/>
          <a:ln cap="flat">
            <a:noFill/>
          </a:ln>
        </p:spPr>
        <p:txBody>
          <a:bodyPr vert="horz" wrap="square" lIns="91440" tIns="45720" rIns="91440" bIns="45720" anchor="t" anchorCtr="0" compatLnSpc="1">
            <a:normAutofit fontScale="85000" lnSpcReduction="10000"/>
          </a:bodyPr>
          <a:lstStyle/>
          <a:p>
            <a:pPr>
              <a:lnSpc>
                <a:spcPct val="110000"/>
              </a:lnSpc>
            </a:pPr>
            <a:r>
              <a:rPr lang="en-US" sz="4700" b="1" dirty="0">
                <a:solidFill>
                  <a:srgbClr val="000000"/>
                </a:solidFill>
                <a:latin typeface="BODONI 72 OLDSTYLE BOOK" pitchFamily="2" charset="0"/>
                <a:ea typeface="SimSun" pitchFamily="2"/>
                <a:cs typeface="Lucida Sans" pitchFamily="2"/>
              </a:rPr>
              <a:t>Butter Rum Bliss</a:t>
            </a:r>
            <a:r>
              <a:rPr lang="en-US" sz="4700" b="1" i="0" u="none" strike="noStrike" kern="1200" cap="none" spc="0" baseline="0" dirty="0">
                <a:solidFill>
                  <a:srgbClr val="000000"/>
                </a:solidFill>
                <a:uFillTx/>
                <a:latin typeface="BODONI 72 OLDSTYLE BOOK" pitchFamily="2" charset="0"/>
                <a:ea typeface="SimSun" pitchFamily="2"/>
                <a:cs typeface="Lucida Sans" pitchFamily="2"/>
              </a:rPr>
              <a:t>™</a:t>
            </a:r>
            <a:br>
              <a:rPr lang="en-US" sz="3600" i="0" u="none" strike="noStrike" kern="1200" cap="none" spc="0" baseline="0" dirty="0">
                <a:solidFill>
                  <a:srgbClr val="000000"/>
                </a:solidFill>
                <a:uFillTx/>
                <a:latin typeface="Bodoni 72 Oldstyle Book" pitchFamily="2" charset="0"/>
                <a:ea typeface="SimSun" pitchFamily="2"/>
                <a:cs typeface="Lucida Sans" pitchFamily="2"/>
              </a:rPr>
            </a:br>
            <a:r>
              <a:rPr lang="en-US" sz="1900" dirty="0">
                <a:latin typeface="Baskerville" panose="02020502070401020303" pitchFamily="18" charset="0"/>
                <a:ea typeface="Baskerville" panose="02020502070401020303" pitchFamily="18" charset="0"/>
              </a:rPr>
              <a:t>Miraculously Melting Rich Herbal Body </a:t>
            </a:r>
            <a:r>
              <a:rPr lang="en-US" sz="1900" dirty="0" err="1">
                <a:latin typeface="Baskerville" panose="02020502070401020303" pitchFamily="18" charset="0"/>
                <a:ea typeface="Baskerville" panose="02020502070401020303" pitchFamily="18" charset="0"/>
              </a:rPr>
              <a:t>Crème</a:t>
            </a:r>
            <a:br>
              <a:rPr lang="en-US" sz="1900" dirty="0">
                <a:latin typeface="Baskerville" panose="02020502070401020303" pitchFamily="18" charset="0"/>
                <a:ea typeface="Baskerville" panose="02020502070401020303" pitchFamily="18" charset="0"/>
              </a:rPr>
            </a:br>
            <a:r>
              <a:rPr lang="en-US" sz="1900" dirty="0">
                <a:latin typeface="Baskerville" panose="02020502070401020303" pitchFamily="18" charset="0"/>
                <a:ea typeface="Baskerville" panose="02020502070401020303" pitchFamily="18" charset="0"/>
              </a:rPr>
              <a:t>With an Intoxicating Indulgence of Softening, Calming and Hydrating Additives </a:t>
            </a:r>
          </a:p>
          <a:p>
            <a:pPr>
              <a:lnSpc>
                <a:spcPct val="110000"/>
              </a:lnSpc>
            </a:pPr>
            <a:r>
              <a:rPr lang="en-US" sz="1900" dirty="0">
                <a:latin typeface="Baskerville" panose="02020502070401020303" pitchFamily="18" charset="0"/>
                <a:ea typeface="Baskerville" panose="02020502070401020303" pitchFamily="18" charset="0"/>
              </a:rPr>
              <a:t>+ 300MG CBD Formula </a:t>
            </a:r>
            <a:endParaRPr lang="en-US" sz="1900" dirty="0">
              <a:effectLst/>
              <a:latin typeface="Baskerville" panose="02020502070401020303" pitchFamily="18" charset="0"/>
              <a:ea typeface="Baskerville" panose="02020502070401020303" pitchFamily="18" charset="0"/>
            </a:endParaRPr>
          </a:p>
        </p:txBody>
      </p:sp>
      <p:sp>
        <p:nvSpPr>
          <p:cNvPr id="9" name="Content Placeholder 2">
            <a:extLst>
              <a:ext uri="{FF2B5EF4-FFF2-40B4-BE49-F238E27FC236}">
                <a16:creationId xmlns:a16="http://schemas.microsoft.com/office/drawing/2014/main" id="{8FB7D47E-601B-B74B-9857-39E0A0B6960F}"/>
              </a:ext>
            </a:extLst>
          </p:cNvPr>
          <p:cNvSpPr txBox="1"/>
          <p:nvPr/>
        </p:nvSpPr>
        <p:spPr>
          <a:xfrm>
            <a:off x="4902353" y="1674564"/>
            <a:ext cx="6807504" cy="4759836"/>
          </a:xfrm>
          <a:prstGeom prst="rect">
            <a:avLst/>
          </a:prstGeom>
          <a:noFill/>
          <a:ln cap="flat">
            <a:noFill/>
          </a:ln>
        </p:spPr>
        <p:txBody>
          <a:bodyPr vert="horz" wrap="square" lIns="91440" tIns="45720" rIns="91440" bIns="45720" anchor="t" anchorCtr="0" compatLnSpc="1">
            <a:normAutofit fontScale="92500" lnSpcReduction="20000"/>
          </a:bodyPr>
          <a:lstStyle/>
          <a:p>
            <a:pPr marL="285750" indent="-285750">
              <a:lnSpc>
                <a:spcPct val="110000"/>
              </a:lnSpc>
              <a:spcBef>
                <a:spcPts val="600"/>
              </a:spcBef>
              <a:buFont typeface="Arial" panose="020B0604020202020204" pitchFamily="34" charset="0"/>
              <a:buChar char="•"/>
            </a:pPr>
            <a:r>
              <a:rPr lang="en-US" sz="1600" b="1" dirty="0">
                <a:latin typeface="Baskerville" panose="02020502070401020303" pitchFamily="18" charset="0"/>
                <a:ea typeface="Baskerville" panose="02020502070401020303" pitchFamily="18" charset="0"/>
              </a:rPr>
              <a:t>Rich Hydrating Daily Body Moisturizer </a:t>
            </a:r>
            <a:r>
              <a:rPr lang="en-US" sz="1600" dirty="0">
                <a:latin typeface="Baskerville" panose="02020502070401020303" pitchFamily="18" charset="0"/>
                <a:ea typeface="Baskerville" panose="02020502070401020303" pitchFamily="18" charset="0"/>
              </a:rPr>
              <a:t>– Deeply nourishes and softens the skin for </a:t>
            </a:r>
            <a:r>
              <a:rPr lang="en-US" sz="1600" dirty="0" err="1">
                <a:latin typeface="Baskerville" panose="02020502070401020303" pitchFamily="18" charset="0"/>
                <a:ea typeface="Baskerville" panose="02020502070401020303" pitchFamily="18" charset="0"/>
              </a:rPr>
              <a:t>touchably</a:t>
            </a:r>
            <a:r>
              <a:rPr lang="en-US" sz="1600" dirty="0">
                <a:latin typeface="Baskerville" panose="02020502070401020303" pitchFamily="18" charset="0"/>
                <a:ea typeface="Baskerville" panose="02020502070401020303" pitchFamily="18" charset="0"/>
              </a:rPr>
              <a:t> smooth results. </a:t>
            </a:r>
          </a:p>
          <a:p>
            <a:pPr marL="285750" indent="-285750">
              <a:lnSpc>
                <a:spcPct val="110000"/>
              </a:lnSpc>
              <a:spcBef>
                <a:spcPts val="600"/>
              </a:spcBef>
              <a:buFont typeface="Arial" panose="020B0604020202020204" pitchFamily="34" charset="0"/>
              <a:buChar char="•"/>
            </a:pPr>
            <a:r>
              <a:rPr lang="en-US" sz="1600" b="1" dirty="0">
                <a:latin typeface="Baskerville" panose="02020502070401020303" pitchFamily="18" charset="0"/>
                <a:ea typeface="Baskerville" panose="02020502070401020303" pitchFamily="18" charset="0"/>
              </a:rPr>
              <a:t>300MG CBD Isolate </a:t>
            </a:r>
            <a:r>
              <a:rPr lang="en-US" sz="1600" dirty="0">
                <a:latin typeface="Baskerville" panose="02020502070401020303" pitchFamily="18" charset="0"/>
                <a:ea typeface="Baskerville" panose="02020502070401020303" pitchFamily="18" charset="0"/>
              </a:rPr>
              <a:t>– Contains Natural Cannabidiol. </a:t>
            </a:r>
          </a:p>
          <a:p>
            <a:pPr marL="285750" indent="-285750">
              <a:lnSpc>
                <a:spcPct val="110000"/>
              </a:lnSpc>
              <a:spcBef>
                <a:spcPts val="600"/>
              </a:spcBef>
              <a:buFont typeface="Arial" panose="020B0604020202020204" pitchFamily="34" charset="0"/>
              <a:buChar char="•"/>
            </a:pPr>
            <a:r>
              <a:rPr lang="en-US" sz="1600" b="1" dirty="0">
                <a:latin typeface="Baskerville" panose="02020502070401020303" pitchFamily="18" charset="0"/>
                <a:ea typeface="Baskerville" panose="02020502070401020303" pitchFamily="18" charset="0"/>
              </a:rPr>
              <a:t>Powerful Probiotic Blend </a:t>
            </a:r>
            <a:r>
              <a:rPr lang="en-US" sz="1600" dirty="0">
                <a:latin typeface="Baskerville" panose="02020502070401020303" pitchFamily="18" charset="0"/>
                <a:ea typeface="Baskerville" panose="02020502070401020303" pitchFamily="18" charset="0"/>
              </a:rPr>
              <a:t>- A lab-created, non-living probiotic blend that when applied to skin, provides a potent soothing effect and also strengthens skin’s ability to defend itself against environmental stressors. </a:t>
            </a:r>
          </a:p>
          <a:p>
            <a:pPr marL="285750" indent="-285750">
              <a:lnSpc>
                <a:spcPct val="110000"/>
              </a:lnSpc>
              <a:spcBef>
                <a:spcPts val="600"/>
              </a:spcBef>
              <a:buFont typeface="Arial" panose="020B0604020202020204" pitchFamily="34" charset="0"/>
              <a:buChar char="•"/>
            </a:pPr>
            <a:r>
              <a:rPr lang="en-US" sz="1600" b="1" dirty="0">
                <a:latin typeface="Baskerville" panose="02020502070401020303" pitchFamily="18" charset="0"/>
                <a:ea typeface="Baskerville" panose="02020502070401020303" pitchFamily="18" charset="0"/>
              </a:rPr>
              <a:t>Turmeric Root Extract </a:t>
            </a:r>
            <a:r>
              <a:rPr lang="en-US" sz="1600" dirty="0">
                <a:latin typeface="Baskerville" panose="02020502070401020303" pitchFamily="18" charset="0"/>
                <a:ea typeface="Baskerville" panose="02020502070401020303" pitchFamily="18" charset="0"/>
              </a:rPr>
              <a:t>– Known for its antioxidant and anti-reddening properties, Turmeric helps to improve the look of the surface of your skin and create a more blemish free, even appearance. </a:t>
            </a:r>
          </a:p>
          <a:p>
            <a:pPr marL="285750" indent="-285750">
              <a:lnSpc>
                <a:spcPct val="110000"/>
              </a:lnSpc>
              <a:spcBef>
                <a:spcPts val="600"/>
              </a:spcBef>
              <a:buFont typeface="Arial" panose="020B0604020202020204" pitchFamily="34" charset="0"/>
              <a:buChar char="•"/>
            </a:pPr>
            <a:r>
              <a:rPr lang="en-US" sz="1600" b="1" dirty="0">
                <a:latin typeface="Baskerville" panose="02020502070401020303" pitchFamily="18" charset="0"/>
                <a:ea typeface="Baskerville" panose="02020502070401020303" pitchFamily="18" charset="0"/>
              </a:rPr>
              <a:t>Marshmallow Extract </a:t>
            </a:r>
            <a:r>
              <a:rPr lang="en-US" sz="1600" dirty="0">
                <a:latin typeface="Baskerville" panose="02020502070401020303" pitchFamily="18" charset="0"/>
                <a:ea typeface="Baskerville" panose="02020502070401020303" pitchFamily="18" charset="0"/>
              </a:rPr>
              <a:t>– Antioxidant rich, free radical fighting and complexion boosting natural extract. </a:t>
            </a:r>
          </a:p>
          <a:p>
            <a:pPr marL="285750" indent="-285750">
              <a:lnSpc>
                <a:spcPct val="110000"/>
              </a:lnSpc>
              <a:spcBef>
                <a:spcPts val="600"/>
              </a:spcBef>
              <a:buFont typeface="Arial" panose="020B0604020202020204" pitchFamily="34" charset="0"/>
              <a:buChar char="•"/>
            </a:pPr>
            <a:r>
              <a:rPr lang="en-US" sz="1600" b="1" dirty="0">
                <a:latin typeface="Baskerville" panose="02020502070401020303" pitchFamily="18" charset="0"/>
                <a:ea typeface="Baskerville" panose="02020502070401020303" pitchFamily="18" charset="0"/>
              </a:rPr>
              <a:t>Vitamin C </a:t>
            </a:r>
            <a:r>
              <a:rPr lang="en-US" sz="1600" dirty="0">
                <a:latin typeface="Baskerville" panose="02020502070401020303" pitchFamily="18" charset="0"/>
                <a:ea typeface="Baskerville" panose="02020502070401020303" pitchFamily="18" charset="0"/>
              </a:rPr>
              <a:t>- Repair skin, fight free radical damage &amp; boost collagen production. </a:t>
            </a:r>
          </a:p>
          <a:p>
            <a:pPr marL="285750" indent="-285750">
              <a:lnSpc>
                <a:spcPct val="110000"/>
              </a:lnSpc>
              <a:spcBef>
                <a:spcPts val="600"/>
              </a:spcBef>
              <a:buFont typeface="Arial" panose="020B0604020202020204" pitchFamily="34" charset="0"/>
              <a:buChar char="•"/>
            </a:pPr>
            <a:r>
              <a:rPr lang="en-US" sz="1600" b="1" dirty="0">
                <a:latin typeface="Baskerville" panose="02020502070401020303" pitchFamily="18" charset="0"/>
                <a:ea typeface="Baskerville" panose="02020502070401020303" pitchFamily="18" charset="0"/>
              </a:rPr>
              <a:t>Honey Extract </a:t>
            </a:r>
            <a:r>
              <a:rPr lang="en-US" sz="1600" dirty="0">
                <a:latin typeface="Baskerville" panose="02020502070401020303" pitchFamily="18" charset="0"/>
                <a:ea typeface="Baskerville" panose="02020502070401020303" pitchFamily="18" charset="0"/>
              </a:rPr>
              <a:t>– Naturally antibacterial packed with high levels of skin soothing antioxidants that fight breakouts and reduce the signs of aging. </a:t>
            </a:r>
          </a:p>
          <a:p>
            <a:pPr marL="285750" indent="-285750">
              <a:lnSpc>
                <a:spcPct val="110000"/>
              </a:lnSpc>
              <a:spcBef>
                <a:spcPts val="600"/>
              </a:spcBef>
              <a:buFont typeface="Arial" panose="020B0604020202020204" pitchFamily="34" charset="0"/>
              <a:buChar char="•"/>
            </a:pPr>
            <a:r>
              <a:rPr lang="en-US" sz="1600" b="1" dirty="0">
                <a:latin typeface="Baskerville" panose="02020502070401020303" pitchFamily="18" charset="0"/>
                <a:ea typeface="Baskerville" panose="02020502070401020303" pitchFamily="18" charset="0"/>
              </a:rPr>
              <a:t>Tamanu Oil </a:t>
            </a:r>
            <a:r>
              <a:rPr lang="en-US" sz="1600" dirty="0">
                <a:latin typeface="Baskerville" panose="02020502070401020303" pitchFamily="18" charset="0"/>
                <a:ea typeface="Baskerville" panose="02020502070401020303" pitchFamily="18" charset="0"/>
              </a:rPr>
              <a:t>– Helps to repair dry, damaged and scaly skin. </a:t>
            </a:r>
          </a:p>
          <a:p>
            <a:pPr marL="285750" indent="-285750">
              <a:lnSpc>
                <a:spcPct val="110000"/>
              </a:lnSpc>
              <a:spcBef>
                <a:spcPts val="600"/>
              </a:spcBef>
              <a:buFont typeface="Arial" panose="020B0604020202020204" pitchFamily="34" charset="0"/>
              <a:buChar char="•"/>
            </a:pPr>
            <a:r>
              <a:rPr lang="en-US" sz="1600" dirty="0">
                <a:latin typeface="Baskerville" panose="02020502070401020303" pitchFamily="18" charset="0"/>
                <a:ea typeface="Baskerville" panose="02020502070401020303" pitchFamily="18" charset="0"/>
              </a:rPr>
              <a:t>Sensitive Skin Formula </a:t>
            </a:r>
          </a:p>
          <a:p>
            <a:pPr marL="0" marR="0" lvl="0" indent="0" algn="l" defTabSz="914400" rtl="0" fontAlgn="auto" hangingPunct="1">
              <a:lnSpc>
                <a:spcPct val="120000"/>
              </a:lnSpc>
              <a:spcAft>
                <a:spcPts val="215"/>
              </a:spcAft>
              <a:buNone/>
              <a:tabLst/>
              <a:defRPr sz="1800" b="0" i="0" u="none" strike="noStrike" kern="0" cap="none" spc="0" baseline="0">
                <a:solidFill>
                  <a:srgbClr val="000000"/>
                </a:solidFill>
                <a:uFillTx/>
              </a:defRPr>
            </a:pPr>
            <a:r>
              <a:rPr lang="en-US" sz="160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a:t>
            </a:r>
          </a:p>
          <a:p>
            <a:pPr marL="0" marR="0" lvl="0" indent="0" algn="l" defTabSz="914400" rtl="0" fontAlgn="auto" hangingPunct="1">
              <a:lnSpc>
                <a:spcPct val="120000"/>
              </a:lnSpc>
              <a:spcAft>
                <a:spcPts val="215"/>
              </a:spcAft>
              <a:buNone/>
              <a:tabLst/>
              <a:defRPr sz="1800" b="0" i="0" u="none" strike="noStrike" kern="0" cap="none" spc="0" baseline="0">
                <a:solidFill>
                  <a:srgbClr val="000000"/>
                </a:solidFill>
                <a:uFillTx/>
              </a:defRPr>
            </a:pPr>
            <a:r>
              <a:rPr lang="en-US" sz="160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Fragrance: Butter Rum Bliss</a:t>
            </a:r>
          </a:p>
          <a:p>
            <a:pPr marL="0" marR="0" lvl="0" indent="0" algn="l" defTabSz="914400" rtl="0" fontAlgn="auto" hangingPunct="1">
              <a:lnSpc>
                <a:spcPct val="110000"/>
              </a:lnSpc>
              <a:spcBef>
                <a:spcPts val="600"/>
              </a:spcBef>
              <a:spcAft>
                <a:spcPts val="1415"/>
              </a:spcAft>
              <a:buNone/>
              <a:tabLst/>
              <a:defRPr sz="1800" b="0" i="0" u="none" strike="noStrike" kern="0" cap="none" spc="0" baseline="0">
                <a:solidFill>
                  <a:srgbClr val="000000"/>
                </a:solidFill>
                <a:uFillTx/>
              </a:defRPr>
            </a:pPr>
            <a:endParaRPr lang="en-US" sz="160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p:txBody>
      </p:sp>
    </p:spTree>
    <p:extLst>
      <p:ext uri="{BB962C8B-B14F-4D97-AF65-F5344CB8AC3E}">
        <p14:creationId xmlns:p14="http://schemas.microsoft.com/office/powerpoint/2010/main" val="39446589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bottle of liquid&#10;&#10;Description automatically generated with low confidence">
            <a:extLst>
              <a:ext uri="{FF2B5EF4-FFF2-40B4-BE49-F238E27FC236}">
                <a16:creationId xmlns:a16="http://schemas.microsoft.com/office/drawing/2014/main" id="{D57F17D2-0E95-C84F-ADD6-162F4C289C63}"/>
              </a:ext>
            </a:extLst>
          </p:cNvPr>
          <p:cNvPicPr>
            <a:picLocks noChangeAspect="1"/>
          </p:cNvPicPr>
          <p:nvPr/>
        </p:nvPicPr>
        <p:blipFill>
          <a:blip r:embed="rId2"/>
          <a:stretch>
            <a:fillRect/>
          </a:stretch>
        </p:blipFill>
        <p:spPr>
          <a:xfrm>
            <a:off x="4930" y="0"/>
            <a:ext cx="12182140" cy="6858000"/>
          </a:xfrm>
          <a:prstGeom prst="rect">
            <a:avLst/>
          </a:prstGeom>
        </p:spPr>
      </p:pic>
      <p:sp>
        <p:nvSpPr>
          <p:cNvPr id="6" name="Title 1">
            <a:extLst>
              <a:ext uri="{FF2B5EF4-FFF2-40B4-BE49-F238E27FC236}">
                <a16:creationId xmlns:a16="http://schemas.microsoft.com/office/drawing/2014/main" id="{E976F143-C7CE-D54A-8658-30BAD1985281}"/>
              </a:ext>
            </a:extLst>
          </p:cNvPr>
          <p:cNvSpPr txBox="1">
            <a:spLocks noGrp="1" noChangeArrowheads="1"/>
          </p:cNvSpPr>
          <p:nvPr>
            <p:ph type="title"/>
          </p:nvPr>
        </p:nvSpPr>
        <p:spPr>
          <a:xfrm>
            <a:off x="5098941" y="365125"/>
            <a:ext cx="6916847" cy="1325563"/>
          </a:xfrm>
        </p:spPr>
        <p:txBody>
          <a:bodyPr>
            <a:normAutofit fontScale="90000"/>
          </a:bodyPr>
          <a:lstStyle/>
          <a:p>
            <a:pPr eaLnBrk="1" hangingPunct="1"/>
            <a:r>
              <a:rPr lang="en-US" altLang="en-US" b="1" dirty="0">
                <a:latin typeface="BODONI 72 OLDSTYLE BOOK" pitchFamily="2" charset="0"/>
                <a:ea typeface="SimSun" panose="02010600030101010101" pitchFamily="2" charset="-122"/>
                <a:cs typeface="Lucida Sans" panose="020B0602030504020204" pitchFamily="34" charset="77"/>
              </a:rPr>
              <a:t>Sunkissed Sweet Tea</a:t>
            </a:r>
            <a:r>
              <a:rPr altLang="en-US" b="1" dirty="0">
                <a:latin typeface="BODONI 72 OLDSTYLE BOOK" pitchFamily="2" charset="0"/>
                <a:ea typeface="SimSun" panose="02010600030101010101" pitchFamily="2" charset="-122"/>
                <a:cs typeface="Lucida Sans" panose="020B0602030504020204" pitchFamily="34" charset="77"/>
              </a:rPr>
              <a:t>™</a:t>
            </a:r>
            <a:br>
              <a:rPr altLang="en-US" sz="1400" b="1" dirty="0">
                <a:latin typeface="BODONI 72 OLDSTYLE BOOK" pitchFamily="2" charset="0"/>
                <a:ea typeface="SimSun" panose="02010600030101010101" pitchFamily="2" charset="-122"/>
                <a:cs typeface="Lucida Sans" panose="020B0602030504020204" pitchFamily="34" charset="77"/>
              </a:rPr>
            </a:br>
            <a:r>
              <a:rPr lang="en-US" altLang="en-US" sz="2000" dirty="0">
                <a:latin typeface="Baskerville" panose="02020502070401020303" pitchFamily="18" charset="0"/>
                <a:ea typeface="Baskerville" panose="02020502070401020303" pitchFamily="18" charset="0"/>
                <a:cs typeface="Arial" panose="020B0604020202020204" pitchFamily="34" charset="0"/>
              </a:rPr>
              <a:t>Color Extending After Sun Hydrator</a:t>
            </a:r>
            <a:br>
              <a:rPr lang="en-US" altLang="en-US" sz="2000" dirty="0">
                <a:latin typeface="Baskerville" panose="02020502070401020303" pitchFamily="18" charset="0"/>
                <a:ea typeface="Baskerville" panose="02020502070401020303" pitchFamily="18" charset="0"/>
                <a:cs typeface="Arial" panose="020B0604020202020204" pitchFamily="34" charset="0"/>
              </a:rPr>
            </a:br>
            <a:r>
              <a:rPr lang="en-US" altLang="en-US" sz="2000" dirty="0">
                <a:latin typeface="Baskerville" panose="02020502070401020303" pitchFamily="18" charset="0"/>
                <a:ea typeface="Baskerville" panose="02020502070401020303" pitchFamily="18" charset="0"/>
                <a:cs typeface="Arial" panose="020B0604020202020204" pitchFamily="34" charset="0"/>
              </a:rPr>
              <a:t>Sweetened with Black Tea, Raspberry &amp; Honey Extracts</a:t>
            </a:r>
            <a:br>
              <a:rPr lang="en-US" altLang="en-US" sz="2000" dirty="0">
                <a:latin typeface="Baskerville" panose="02020502070401020303" pitchFamily="18" charset="0"/>
                <a:ea typeface="Baskerville" panose="02020502070401020303" pitchFamily="18" charset="0"/>
                <a:cs typeface="Arial" panose="020B0604020202020204" pitchFamily="34" charset="0"/>
              </a:rPr>
            </a:br>
            <a:r>
              <a:rPr lang="en-US" altLang="en-US" sz="2000" dirty="0">
                <a:latin typeface="Baskerville" panose="02020502070401020303" pitchFamily="18" charset="0"/>
                <a:ea typeface="Baskerville" panose="02020502070401020303" pitchFamily="18" charset="0"/>
                <a:cs typeface="Arial" panose="020B0604020202020204" pitchFamily="34" charset="0"/>
              </a:rPr>
              <a:t>Because Sunkissed Skin is Always In!</a:t>
            </a:r>
            <a:br>
              <a:rPr altLang="en-US" sz="1400" dirty="0">
                <a:latin typeface="Bodoni 72 Oldstyle Book" pitchFamily="2" charset="0"/>
                <a:ea typeface="SimSun" panose="02010600030101010101" pitchFamily="2" charset="-122"/>
                <a:cs typeface="Lucida Sans" panose="020B0602030504020204" pitchFamily="34" charset="77"/>
              </a:rPr>
            </a:br>
            <a:endParaRPr altLang="en-US" sz="1400" dirty="0">
              <a:latin typeface="Bodoni 72 Oldstyle Book" pitchFamily="2" charset="0"/>
              <a:ea typeface="SimSun" panose="02010600030101010101" pitchFamily="2" charset="-122"/>
              <a:cs typeface="Lucida Sans" panose="020B0602030504020204" pitchFamily="34" charset="77"/>
            </a:endParaRPr>
          </a:p>
        </p:txBody>
      </p:sp>
      <p:sp>
        <p:nvSpPr>
          <p:cNvPr id="7" name="Content Placeholder 2">
            <a:extLst>
              <a:ext uri="{FF2B5EF4-FFF2-40B4-BE49-F238E27FC236}">
                <a16:creationId xmlns:a16="http://schemas.microsoft.com/office/drawing/2014/main" id="{A982DE01-D966-ED4A-B2BE-9687EE63BD99}"/>
              </a:ext>
            </a:extLst>
          </p:cNvPr>
          <p:cNvSpPr txBox="1">
            <a:spLocks noGrp="1" noChangeArrowheads="1"/>
          </p:cNvSpPr>
          <p:nvPr>
            <p:ph idx="1"/>
          </p:nvPr>
        </p:nvSpPr>
        <p:spPr bwMode="auto">
          <a:xfrm>
            <a:off x="5115099" y="1690689"/>
            <a:ext cx="6787599" cy="4802186"/>
          </a:xfrm>
        </p:spPr>
        <p:txBody>
          <a:bodyPr numCol="1">
            <a:prstTxWarp prst="textNoShape">
              <a:avLst/>
            </a:prstTxWarp>
            <a:normAutofit lnSpcReduction="10000"/>
          </a:bodyPr>
          <a:lstStyle/>
          <a:p>
            <a:r>
              <a:rPr lang="en-US" sz="1600" b="1" dirty="0">
                <a:latin typeface="Baskerville" panose="02020502070401020303" pitchFamily="18" charset="0"/>
                <a:ea typeface="Baskerville" panose="02020502070401020303" pitchFamily="18" charset="0"/>
              </a:rPr>
              <a:t>Color Extending and Color Building Moisturizer </a:t>
            </a:r>
            <a:r>
              <a:rPr lang="en-US" sz="1600" dirty="0">
                <a:latin typeface="Baskerville" panose="02020502070401020303" pitchFamily="18" charset="0"/>
                <a:ea typeface="Baskerville" panose="02020502070401020303" pitchFamily="18" charset="0"/>
              </a:rPr>
              <a:t>specifically designed to gradually add a hint of color and even out and enhance your skin’s natural complexion. </a:t>
            </a:r>
          </a:p>
          <a:p>
            <a:r>
              <a:rPr lang="en-US" sz="1600" b="1" dirty="0">
                <a:latin typeface="Baskerville" panose="02020502070401020303" pitchFamily="18" charset="0"/>
                <a:ea typeface="Baskerville" panose="02020502070401020303" pitchFamily="18" charset="0"/>
              </a:rPr>
              <a:t>Golden Glow Bronzers </a:t>
            </a:r>
            <a:r>
              <a:rPr lang="en-US" sz="1600" dirty="0">
                <a:latin typeface="Baskerville" panose="02020502070401020303" pitchFamily="18" charset="0"/>
                <a:ea typeface="Baskerville" panose="02020502070401020303" pitchFamily="18" charset="0"/>
              </a:rPr>
              <a:t>– Low levels of DHA to prolong the life of your tan. </a:t>
            </a:r>
          </a:p>
          <a:p>
            <a:r>
              <a:rPr lang="en-US" sz="1600" b="1" dirty="0">
                <a:latin typeface="Baskerville" panose="02020502070401020303" pitchFamily="18" charset="0"/>
                <a:ea typeface="Baskerville" panose="02020502070401020303" pitchFamily="18" charset="0"/>
              </a:rPr>
              <a:t>Raspberry &amp; Black Tea Extracts </a:t>
            </a:r>
            <a:r>
              <a:rPr lang="en-US" sz="1600" dirty="0">
                <a:latin typeface="Baskerville" panose="02020502070401020303" pitchFamily="18" charset="0"/>
                <a:ea typeface="Baskerville" panose="02020502070401020303" pitchFamily="18" charset="0"/>
              </a:rPr>
              <a:t>– Loaded with Vitamin C, antioxidants and skin clearing properties to help reduce the signs of aging. </a:t>
            </a:r>
          </a:p>
          <a:p>
            <a:r>
              <a:rPr lang="en-US" sz="1600" b="1" dirty="0">
                <a:latin typeface="Baskerville" panose="02020502070401020303" pitchFamily="18" charset="0"/>
                <a:ea typeface="Baskerville" panose="02020502070401020303" pitchFamily="18" charset="0"/>
              </a:rPr>
              <a:t>Mint Extract &amp; White Birch – </a:t>
            </a:r>
            <a:r>
              <a:rPr lang="en-US" sz="1600" dirty="0">
                <a:latin typeface="Baskerville" panose="02020502070401020303" pitchFamily="18" charset="0"/>
                <a:ea typeface="Baskerville" panose="02020502070401020303" pitchFamily="18" charset="0"/>
              </a:rPr>
              <a:t>Helps to soothe and calm irritated and sensitive skin, especially after sun exposure. </a:t>
            </a:r>
          </a:p>
          <a:p>
            <a:r>
              <a:rPr lang="en-US" sz="1600" b="1" dirty="0">
                <a:latin typeface="Baskerville" panose="02020502070401020303" pitchFamily="18" charset="0"/>
                <a:ea typeface="Baskerville" panose="02020502070401020303" pitchFamily="18" charset="0"/>
              </a:rPr>
              <a:t>Lemon Extracts </a:t>
            </a:r>
            <a:r>
              <a:rPr lang="en-US" sz="1600" dirty="0">
                <a:latin typeface="Baskerville" panose="02020502070401020303" pitchFamily="18" charset="0"/>
                <a:ea typeface="Baskerville" panose="02020502070401020303" pitchFamily="18" charset="0"/>
              </a:rPr>
              <a:t>– Help promote collagen production for a more youthful appearance. </a:t>
            </a:r>
          </a:p>
          <a:p>
            <a:r>
              <a:rPr lang="en-US" sz="1600" b="1" dirty="0">
                <a:latin typeface="Baskerville" panose="02020502070401020303" pitchFamily="18" charset="0"/>
                <a:ea typeface="Baskerville" panose="02020502070401020303" pitchFamily="18" charset="0"/>
              </a:rPr>
              <a:t>Honey Extracts </a:t>
            </a:r>
            <a:r>
              <a:rPr lang="en-US" sz="1600" dirty="0">
                <a:latin typeface="Baskerville" panose="02020502070401020303" pitchFamily="18" charset="0"/>
                <a:ea typeface="Baskerville" panose="02020502070401020303" pitchFamily="18" charset="0"/>
              </a:rPr>
              <a:t>– Provides radiance boosting properties for a more even and hydrated complexion. </a:t>
            </a:r>
          </a:p>
          <a:p>
            <a:r>
              <a:rPr lang="en-US" sz="1600" b="1" dirty="0">
                <a:latin typeface="Baskerville" panose="02020502070401020303" pitchFamily="18" charset="0"/>
                <a:ea typeface="Baskerville" panose="02020502070401020303" pitchFamily="18" charset="0"/>
              </a:rPr>
              <a:t>Color Fade Protection – </a:t>
            </a:r>
            <a:r>
              <a:rPr lang="en-US" sz="1600" dirty="0">
                <a:latin typeface="Baskerville" panose="02020502070401020303" pitchFamily="18" charset="0"/>
                <a:ea typeface="Baskerville" panose="02020502070401020303" pitchFamily="18" charset="0"/>
              </a:rPr>
              <a:t>Protects the color and luster of tanning results. </a:t>
            </a:r>
          </a:p>
          <a:p>
            <a:r>
              <a:rPr lang="en-US" sz="1600" b="1" dirty="0">
                <a:latin typeface="Baskerville" panose="02020502070401020303" pitchFamily="18" charset="0"/>
                <a:ea typeface="Baskerville" panose="02020502070401020303" pitchFamily="18" charset="0"/>
              </a:rPr>
              <a:t>Lightweight Formula – </a:t>
            </a:r>
            <a:r>
              <a:rPr lang="en-US" sz="1600" dirty="0">
                <a:latin typeface="Baskerville" panose="02020502070401020303" pitchFamily="18" charset="0"/>
                <a:ea typeface="Baskerville" panose="02020502070401020303" pitchFamily="18" charset="0"/>
              </a:rPr>
              <a:t>Perfect as an all year daily moisturizer after showering, sun exposure or anytime your skin needs extra hydration. </a:t>
            </a:r>
          </a:p>
          <a:p>
            <a:pPr marL="457200" lvl="1" indent="0">
              <a:buNone/>
            </a:pPr>
            <a:r>
              <a:rPr lang="en-US" altLang="en-US" sz="1600" dirty="0">
                <a:latin typeface="Baskerville" panose="02020502070401020303" pitchFamily="18" charset="0"/>
                <a:ea typeface="Baskerville" panose="02020502070401020303" pitchFamily="18" charset="0"/>
                <a:cs typeface="Lucida Sans" panose="020B0602030504020204" pitchFamily="34" charset="77"/>
              </a:rPr>
              <a:t>	</a:t>
            </a:r>
          </a:p>
          <a:p>
            <a:pPr marL="457200" lvl="1" indent="0">
              <a:buNone/>
            </a:pPr>
            <a:r>
              <a:rPr lang="en-US" altLang="en-US" sz="1600" dirty="0">
                <a:latin typeface="Baskerville" panose="02020502070401020303" pitchFamily="18" charset="0"/>
                <a:ea typeface="Baskerville" panose="02020502070401020303" pitchFamily="18" charset="0"/>
                <a:cs typeface="Lucida Sans" panose="020B0602030504020204" pitchFamily="34" charset="77"/>
              </a:rPr>
              <a:t>	</a:t>
            </a:r>
            <a:r>
              <a:rPr altLang="en-US" sz="1600" dirty="0">
                <a:latin typeface="Baskerville" panose="02020502070401020303" pitchFamily="18" charset="0"/>
                <a:ea typeface="Baskerville" panose="02020502070401020303" pitchFamily="18" charset="0"/>
                <a:cs typeface="Lucida Sans" panose="020B0602030504020204" pitchFamily="34" charset="77"/>
              </a:rPr>
              <a:t>Fragrance: </a:t>
            </a:r>
            <a:r>
              <a:rPr lang="en-US" altLang="en-US" sz="1600" dirty="0">
                <a:latin typeface="Baskerville" panose="02020502070401020303" pitchFamily="18" charset="0"/>
                <a:ea typeface="Baskerville" panose="02020502070401020303" pitchFamily="18" charset="0"/>
                <a:cs typeface="Lucida Sans" panose="020B0602030504020204" pitchFamily="34" charset="77"/>
              </a:rPr>
              <a:t>Sunkissed Sweet Tea</a:t>
            </a:r>
            <a:endParaRPr altLang="en-US" sz="1600" dirty="0">
              <a:latin typeface="Baskerville" panose="02020502070401020303" pitchFamily="18" charset="0"/>
              <a:ea typeface="Baskerville" panose="02020502070401020303" pitchFamily="18" charset="0"/>
              <a:cs typeface="Lucida Sans" panose="020B0602030504020204" pitchFamily="34" charset="77"/>
            </a:endParaRPr>
          </a:p>
          <a:p>
            <a:pPr eaLnBrk="1" hangingPunct="1">
              <a:buFont typeface="StarSymbol"/>
              <a:buNone/>
            </a:pPr>
            <a:endParaRPr altLang="en-US" sz="1600" dirty="0">
              <a:latin typeface="Baskerville" panose="02020502070401020303" pitchFamily="18" charset="0"/>
              <a:ea typeface="Baskerville" panose="02020502070401020303" pitchFamily="18" charset="0"/>
              <a:cs typeface="Lucida Sans" panose="020B0602030504020204" pitchFamily="34" charset="77"/>
            </a:endParaRPr>
          </a:p>
          <a:p>
            <a:pPr eaLnBrk="1" hangingPunct="1"/>
            <a:endParaRPr altLang="en-US" sz="1600" dirty="0">
              <a:latin typeface="Baskerville" panose="02020502070401020303" pitchFamily="18" charset="0"/>
              <a:ea typeface="Baskerville" panose="02020502070401020303" pitchFamily="18" charset="0"/>
              <a:cs typeface="Lucida Sans" panose="020B0602030504020204" pitchFamily="34" charset="77"/>
            </a:endParaRPr>
          </a:p>
        </p:txBody>
      </p:sp>
    </p:spTree>
    <p:extLst>
      <p:ext uri="{BB962C8B-B14F-4D97-AF65-F5344CB8AC3E}">
        <p14:creationId xmlns:p14="http://schemas.microsoft.com/office/powerpoint/2010/main" val="66726178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Text&#10;&#10;Description automatically generated with low confidence">
            <a:extLst>
              <a:ext uri="{FF2B5EF4-FFF2-40B4-BE49-F238E27FC236}">
                <a16:creationId xmlns:a16="http://schemas.microsoft.com/office/drawing/2014/main" id="{D0A9380F-61AB-214A-A23A-4BF6E8F28276}"/>
              </a:ext>
            </a:extLst>
          </p:cNvPr>
          <p:cNvPicPr>
            <a:picLocks noChangeAspect="1"/>
          </p:cNvPicPr>
          <p:nvPr/>
        </p:nvPicPr>
        <p:blipFill>
          <a:blip r:embed="rId2"/>
          <a:stretch>
            <a:fillRect/>
          </a:stretch>
        </p:blipFill>
        <p:spPr>
          <a:xfrm>
            <a:off x="4930" y="0"/>
            <a:ext cx="12182140" cy="6858000"/>
          </a:xfrm>
          <a:prstGeom prst="rect">
            <a:avLst/>
          </a:prstGeom>
        </p:spPr>
      </p:pic>
      <p:sp>
        <p:nvSpPr>
          <p:cNvPr id="6" name="Content Placeholder 2">
            <a:extLst>
              <a:ext uri="{FF2B5EF4-FFF2-40B4-BE49-F238E27FC236}">
                <a16:creationId xmlns:a16="http://schemas.microsoft.com/office/drawing/2014/main" id="{6489AA36-C1C1-9546-9030-BEA28FD29237}"/>
              </a:ext>
            </a:extLst>
          </p:cNvPr>
          <p:cNvSpPr txBox="1"/>
          <p:nvPr/>
        </p:nvSpPr>
        <p:spPr>
          <a:xfrm>
            <a:off x="5076922" y="1805654"/>
            <a:ext cx="6644218" cy="4729498"/>
          </a:xfrm>
          <a:prstGeom prst="rect">
            <a:avLst/>
          </a:prstGeom>
          <a:noFill/>
          <a:ln cap="flat">
            <a:noFill/>
          </a:ln>
        </p:spPr>
        <p:txBody>
          <a:bodyPr vert="horz" wrap="square" lIns="91440" tIns="45720" rIns="91440" bIns="45720" anchor="t" anchorCtr="0" compatLnSpc="1">
            <a:normAutofit fontScale="92500" lnSpcReduction="10000"/>
          </a:bodyPr>
          <a:lstStyle/>
          <a:p>
            <a:r>
              <a:rPr lang="en-US" sz="2400" b="1" dirty="0">
                <a:latin typeface="Baskerville" panose="02020502070401020303" pitchFamily="18" charset="0"/>
                <a:ea typeface="Baskerville" panose="02020502070401020303" pitchFamily="18" charset="0"/>
              </a:rPr>
              <a:t>• Bronzer Free Facial Tanning Optimizer </a:t>
            </a:r>
            <a:r>
              <a:rPr lang="en-US" sz="2400" dirty="0">
                <a:latin typeface="Baskerville" panose="02020502070401020303" pitchFamily="18" charset="0"/>
                <a:ea typeface="Baskerville" panose="02020502070401020303" pitchFamily="18" charset="0"/>
              </a:rPr>
              <a:t>- Utilizing golden glow activators, this formula helps the facial skin tan naturally without the use of self-tanning bronzing agents. </a:t>
            </a:r>
          </a:p>
          <a:p>
            <a:r>
              <a:rPr lang="en-US" sz="2400" b="1" dirty="0">
                <a:latin typeface="Baskerville" panose="02020502070401020303" pitchFamily="18" charset="0"/>
                <a:ea typeface="Baskerville" panose="02020502070401020303" pitchFamily="18" charset="0"/>
              </a:rPr>
              <a:t>• </a:t>
            </a:r>
            <a:r>
              <a:rPr lang="en-US" sz="2400" b="1" dirty="0" err="1">
                <a:latin typeface="Baskerville" panose="02020502070401020303" pitchFamily="18" charset="0"/>
                <a:ea typeface="Baskerville" panose="02020502070401020303" pitchFamily="18" charset="0"/>
              </a:rPr>
              <a:t>Matrixyl</a:t>
            </a:r>
            <a:r>
              <a:rPr lang="en-US" sz="2400" b="1" dirty="0">
                <a:latin typeface="Baskerville" panose="02020502070401020303" pitchFamily="18" charset="0"/>
                <a:ea typeface="Baskerville" panose="02020502070401020303" pitchFamily="18" charset="0"/>
              </a:rPr>
              <a:t>™ </a:t>
            </a:r>
            <a:r>
              <a:rPr lang="en-US" sz="2400" dirty="0">
                <a:latin typeface="Baskerville" panose="02020502070401020303" pitchFamily="18" charset="0"/>
                <a:ea typeface="Baskerville" panose="02020502070401020303" pitchFamily="18" charset="0"/>
              </a:rPr>
              <a:t>– Helps to target and fill in fine lines and wrinkles for a more youthful appearance. </a:t>
            </a:r>
          </a:p>
          <a:p>
            <a:r>
              <a:rPr lang="en-US" sz="2400" b="1" dirty="0">
                <a:latin typeface="Baskerville" panose="02020502070401020303" pitchFamily="18" charset="0"/>
                <a:ea typeface="Baskerville" panose="02020502070401020303" pitchFamily="18" charset="0"/>
              </a:rPr>
              <a:t>• Collagen Enhancing </a:t>
            </a:r>
            <a:r>
              <a:rPr lang="en-US" sz="2400" dirty="0">
                <a:latin typeface="Baskerville" panose="02020502070401020303" pitchFamily="18" charset="0"/>
                <a:ea typeface="Baskerville" panose="02020502070401020303" pitchFamily="18" charset="0"/>
              </a:rPr>
              <a:t>– Helps to strengthen and condition the skin to visibly improve texture </a:t>
            </a:r>
          </a:p>
          <a:p>
            <a:r>
              <a:rPr lang="en-US" sz="2400" dirty="0">
                <a:latin typeface="Baskerville" panose="02020502070401020303" pitchFamily="18" charset="0"/>
                <a:ea typeface="Baskerville" panose="02020502070401020303" pitchFamily="18" charset="0"/>
              </a:rPr>
              <a:t>and suppleness while also helping to restore skin’s natural bounce and resilience. </a:t>
            </a:r>
          </a:p>
          <a:p>
            <a:r>
              <a:rPr lang="en-US" sz="2400" b="1" dirty="0">
                <a:latin typeface="Baskerville" panose="02020502070401020303" pitchFamily="18" charset="0"/>
                <a:ea typeface="Baskerville" panose="02020502070401020303" pitchFamily="18" charset="0"/>
              </a:rPr>
              <a:t>• Sensitive Skin Approved </a:t>
            </a:r>
            <a:r>
              <a:rPr lang="en-US" sz="2400" dirty="0">
                <a:latin typeface="Baskerville" panose="02020502070401020303" pitchFamily="18" charset="0"/>
                <a:ea typeface="Baskerville" panose="02020502070401020303" pitchFamily="18" charset="0"/>
              </a:rPr>
              <a:t>– Formulated hypoallergenic for all skin types. </a:t>
            </a: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sz="2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marR="0" lvl="0" algn="l" defTabSz="914400" rtl="0" fontAlgn="auto" hangingPunct="1">
              <a:spcBef>
                <a:spcPts val="0"/>
              </a:spcBef>
              <a:spcAft>
                <a:spcPts val="815"/>
              </a:spcAft>
              <a:tabLst/>
              <a:defRPr sz="1800" b="0" i="0" u="none" strike="noStrike" kern="0" cap="none" spc="0" baseline="0">
                <a:solidFill>
                  <a:srgbClr val="000000"/>
                </a:solidFill>
                <a:uFillTx/>
              </a:defRPr>
            </a:pPr>
            <a:r>
              <a:rPr lang="en-US" sz="2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Fragrance: Palm Garden</a:t>
            </a: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sz="2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p:txBody>
      </p:sp>
      <p:sp>
        <p:nvSpPr>
          <p:cNvPr id="7" name="Title 1">
            <a:extLst>
              <a:ext uri="{FF2B5EF4-FFF2-40B4-BE49-F238E27FC236}">
                <a16:creationId xmlns:a16="http://schemas.microsoft.com/office/drawing/2014/main" id="{CC093D1D-218D-9441-98DE-24531E7C144F}"/>
              </a:ext>
            </a:extLst>
          </p:cNvPr>
          <p:cNvSpPr txBox="1"/>
          <p:nvPr/>
        </p:nvSpPr>
        <p:spPr>
          <a:xfrm>
            <a:off x="5082362" y="273355"/>
            <a:ext cx="6715339" cy="1532299"/>
          </a:xfrm>
          <a:prstGeom prst="rect">
            <a:avLst/>
          </a:prstGeom>
          <a:noFill/>
          <a:ln cap="flat">
            <a:noFill/>
          </a:ln>
        </p:spPr>
        <p:txBody>
          <a:bodyPr vert="horz" wrap="square" lIns="91440" tIns="45720" rIns="91440" bIns="45720" anchor="ctr" anchorCtr="0" compatLnSpc="1">
            <a:normAutofit/>
          </a:bodyPr>
          <a:lstStyle/>
          <a:p>
            <a:r>
              <a:rPr lang="en-US" sz="4000" b="1" dirty="0">
                <a:solidFill>
                  <a:srgbClr val="000000"/>
                </a:solidFill>
                <a:latin typeface="BODONI 72 OLDSTYLE BOOK" pitchFamily="2" charset="0"/>
                <a:ea typeface="Baskerville" panose="02020502070401020303" pitchFamily="18" charset="0"/>
                <a:cs typeface="Lucida Sans" pitchFamily="2"/>
              </a:rPr>
              <a:t>Famous Faces</a:t>
            </a:r>
            <a:r>
              <a:rPr lang="en-US" sz="4000" b="0" i="0" u="none" strike="noStrike" kern="1200" cap="none" spc="0" baseline="0" dirty="0">
                <a:solidFill>
                  <a:srgbClr val="000000"/>
                </a:solidFill>
                <a:uFillTx/>
                <a:latin typeface="Bodoni 72 Oldstyle Book" pitchFamily="2" charset="0"/>
                <a:ea typeface="Baskerville" panose="02020502070401020303" pitchFamily="18" charset="0"/>
                <a:cs typeface="Lucida Sans" pitchFamily="2"/>
              </a:rPr>
              <a:t>™</a:t>
            </a:r>
            <a:r>
              <a:rPr lang="en-US" sz="4000" b="1" i="0" u="none" strike="noStrike" kern="1200" cap="none" spc="0" baseline="0" dirty="0">
                <a:solidFill>
                  <a:srgbClr val="000000"/>
                </a:solidFill>
                <a:uFillTx/>
                <a:latin typeface="BODONI 72 OLDSTYLE BOOK" pitchFamily="2" charset="0"/>
                <a:ea typeface="Baskerville" panose="02020502070401020303" pitchFamily="18" charset="0"/>
                <a:cs typeface="Lucida Sans" pitchFamily="2"/>
              </a:rPr>
              <a:t> </a:t>
            </a:r>
            <a:br>
              <a:rPr lang="en-US" sz="40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br>
            <a:r>
              <a:rPr lang="en-US" dirty="0">
                <a:latin typeface="Baskerville" panose="02020502070401020303" pitchFamily="18" charset="0"/>
                <a:ea typeface="Baskerville" panose="02020502070401020303" pitchFamily="18" charset="0"/>
              </a:rPr>
              <a:t>Skin Perfecting Hypoallergenic Facial Tanning Formula With Skin Firming &amp; Tightening Complex</a:t>
            </a:r>
            <a:br>
              <a:rPr lang="en-US" dirty="0">
                <a:latin typeface="Baskerville" panose="02020502070401020303" pitchFamily="18" charset="0"/>
                <a:ea typeface="Baskerville" panose="02020502070401020303" pitchFamily="18" charset="0"/>
              </a:rPr>
            </a:br>
            <a:r>
              <a:rPr lang="en-US" dirty="0">
                <a:latin typeface="Baskerville" panose="02020502070401020303" pitchFamily="18" charset="0"/>
                <a:ea typeface="Baskerville" panose="02020502070401020303" pitchFamily="18" charset="0"/>
              </a:rPr>
              <a:t>Sensitive Skin Formula </a:t>
            </a:r>
            <a:endParaRPr lang="en-US" dirty="0">
              <a:effectLst/>
              <a:latin typeface="Baskerville" panose="02020502070401020303" pitchFamily="18" charset="0"/>
              <a:ea typeface="Baskerville" panose="02020502070401020303" pitchFamily="18" charset="0"/>
            </a:endParaRPr>
          </a:p>
        </p:txBody>
      </p:sp>
    </p:spTree>
    <p:extLst>
      <p:ext uri="{BB962C8B-B14F-4D97-AF65-F5344CB8AC3E}">
        <p14:creationId xmlns:p14="http://schemas.microsoft.com/office/powerpoint/2010/main" val="406220267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1667422-D309-0348-A6D9-8CB120106DE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793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4833202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iagram&#10;&#10;Description automatically generated with medium confidence">
            <a:extLst>
              <a:ext uri="{FF2B5EF4-FFF2-40B4-BE49-F238E27FC236}">
                <a16:creationId xmlns:a16="http://schemas.microsoft.com/office/drawing/2014/main" id="{39A2DDB9-6634-A64F-941B-BDDA55224DDF}"/>
              </a:ext>
            </a:extLst>
          </p:cNvPr>
          <p:cNvPicPr>
            <a:picLocks noChangeAspect="1"/>
          </p:cNvPicPr>
          <p:nvPr/>
        </p:nvPicPr>
        <p:blipFill>
          <a:blip r:embed="rId2"/>
          <a:stretch>
            <a:fillRect/>
          </a:stretch>
        </p:blipFill>
        <p:spPr>
          <a:xfrm>
            <a:off x="4930" y="0"/>
            <a:ext cx="12182140" cy="6858000"/>
          </a:xfrm>
          <a:prstGeom prst="rect">
            <a:avLst/>
          </a:prstGeom>
        </p:spPr>
      </p:pic>
      <p:sp>
        <p:nvSpPr>
          <p:cNvPr id="4" name="Content Placeholder 3">
            <a:extLst>
              <a:ext uri="{FF2B5EF4-FFF2-40B4-BE49-F238E27FC236}">
                <a16:creationId xmlns:a16="http://schemas.microsoft.com/office/drawing/2014/main" id="{2B282570-E188-874D-975B-C06AB5C5D2F8}"/>
              </a:ext>
            </a:extLst>
          </p:cNvPr>
          <p:cNvSpPr>
            <a:spLocks noGrp="1"/>
          </p:cNvSpPr>
          <p:nvPr>
            <p:ph idx="1"/>
          </p:nvPr>
        </p:nvSpPr>
        <p:spPr/>
        <p:txBody>
          <a:bodyPr>
            <a:normAutofit/>
          </a:bodyPr>
          <a:lstStyle/>
          <a:p>
            <a:pPr marL="0" indent="0" algn="ctr">
              <a:buNone/>
            </a:pPr>
            <a:endParaRPr lang="en-US" sz="4800" dirty="0">
              <a:latin typeface="Baskerville" panose="02020502070401020303" pitchFamily="18" charset="0"/>
              <a:ea typeface="Baskerville" panose="02020502070401020303" pitchFamily="18" charset="0"/>
            </a:endParaRPr>
          </a:p>
          <a:p>
            <a:pPr marL="0" indent="0" algn="ctr">
              <a:buNone/>
            </a:pPr>
            <a:r>
              <a:rPr lang="en-US" sz="4800" dirty="0">
                <a:latin typeface="Baskerville" panose="02020502070401020303" pitchFamily="18" charset="0"/>
                <a:ea typeface="Baskerville" panose="02020502070401020303" pitchFamily="18" charset="0"/>
              </a:rPr>
              <a:t>What is the main difference between Devoted Creations &amp; Ed Hardy/</a:t>
            </a:r>
            <a:r>
              <a:rPr lang="en-US" sz="4800" dirty="0" err="1">
                <a:latin typeface="Baskerville" panose="02020502070401020303" pitchFamily="18" charset="0"/>
                <a:ea typeface="Baskerville" panose="02020502070401020303" pitchFamily="18" charset="0"/>
              </a:rPr>
              <a:t>Tanovations</a:t>
            </a:r>
            <a:r>
              <a:rPr lang="en-US" sz="4800" dirty="0">
                <a:latin typeface="Baskerville" panose="02020502070401020303" pitchFamily="18" charset="0"/>
                <a:ea typeface="Baskerville" panose="02020502070401020303" pitchFamily="18" charset="0"/>
              </a:rPr>
              <a:t> tanning lotions?</a:t>
            </a:r>
          </a:p>
          <a:p>
            <a:pPr marL="0" indent="0" algn="ctr">
              <a:buNone/>
            </a:pPr>
            <a:endParaRPr lang="en-US" sz="4800" dirty="0">
              <a:latin typeface="Baskerville" panose="02020502070401020303" pitchFamily="18" charset="0"/>
              <a:ea typeface="Baskerville" panose="02020502070401020303" pitchFamily="18" charset="0"/>
            </a:endParaRPr>
          </a:p>
          <a:p>
            <a:pPr algn="ctr"/>
            <a:endParaRPr lang="en-US" sz="4800" dirty="0"/>
          </a:p>
        </p:txBody>
      </p:sp>
      <p:sp>
        <p:nvSpPr>
          <p:cNvPr id="5" name="Title 2">
            <a:extLst>
              <a:ext uri="{FF2B5EF4-FFF2-40B4-BE49-F238E27FC236}">
                <a16:creationId xmlns:a16="http://schemas.microsoft.com/office/drawing/2014/main" id="{EBBD6A1A-B79F-B84D-8CEB-7FE6400D5A74}"/>
              </a:ext>
            </a:extLst>
          </p:cNvPr>
          <p:cNvSpPr>
            <a:spLocks noGrp="1"/>
          </p:cNvSpPr>
          <p:nvPr>
            <p:ph type="title"/>
          </p:nvPr>
        </p:nvSpPr>
        <p:spPr>
          <a:xfrm>
            <a:off x="838200" y="365125"/>
            <a:ext cx="10515600" cy="1325563"/>
          </a:xfrm>
        </p:spPr>
        <p:txBody>
          <a:bodyPr>
            <a:normAutofit/>
          </a:bodyPr>
          <a:lstStyle/>
          <a:p>
            <a:pPr algn="ctr"/>
            <a:r>
              <a:rPr lang="en-US" sz="8800" dirty="0">
                <a:solidFill>
                  <a:srgbClr val="FF40FF"/>
                </a:solidFill>
                <a:latin typeface="Baskerville" panose="02020502070401020303" pitchFamily="18" charset="0"/>
                <a:ea typeface="Baskerville" panose="02020502070401020303" pitchFamily="18" charset="0"/>
              </a:rPr>
              <a:t>POP QUIZ!</a:t>
            </a:r>
          </a:p>
        </p:txBody>
      </p:sp>
    </p:spTree>
    <p:extLst>
      <p:ext uri="{BB962C8B-B14F-4D97-AF65-F5344CB8AC3E}">
        <p14:creationId xmlns:p14="http://schemas.microsoft.com/office/powerpoint/2010/main" val="14549454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D76C48E-7138-AB4F-A108-C906B6C674DF}"/>
              </a:ext>
            </a:extLst>
          </p:cNvPr>
          <p:cNvPicPr>
            <a:picLocks noChangeAspect="1"/>
          </p:cNvPicPr>
          <p:nvPr/>
        </p:nvPicPr>
        <p:blipFill>
          <a:blip r:embed="rId2"/>
          <a:stretch>
            <a:fillRect/>
          </a:stretch>
        </p:blipFill>
        <p:spPr>
          <a:xfrm>
            <a:off x="4930" y="0"/>
            <a:ext cx="12182140" cy="6858000"/>
          </a:xfrm>
          <a:prstGeom prst="rect">
            <a:avLst/>
          </a:prstGeom>
        </p:spPr>
      </p:pic>
    </p:spTree>
    <p:extLst>
      <p:ext uri="{BB962C8B-B14F-4D97-AF65-F5344CB8AC3E}">
        <p14:creationId xmlns:p14="http://schemas.microsoft.com/office/powerpoint/2010/main" val="40323457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ie chart&#10;&#10;Description automatically generated with medium confidence">
            <a:extLst>
              <a:ext uri="{FF2B5EF4-FFF2-40B4-BE49-F238E27FC236}">
                <a16:creationId xmlns:a16="http://schemas.microsoft.com/office/drawing/2014/main" id="{29A1A3E3-E2EB-AB46-982B-F7C2FF1A7FB8}"/>
              </a:ext>
            </a:extLst>
          </p:cNvPr>
          <p:cNvPicPr>
            <a:picLocks noChangeAspect="1"/>
          </p:cNvPicPr>
          <p:nvPr/>
        </p:nvPicPr>
        <p:blipFill>
          <a:blip r:embed="rId2"/>
          <a:stretch>
            <a:fillRect/>
          </a:stretch>
        </p:blipFill>
        <p:spPr>
          <a:xfrm>
            <a:off x="4930" y="0"/>
            <a:ext cx="12182140" cy="6858000"/>
          </a:xfrm>
          <a:prstGeom prst="rect">
            <a:avLst/>
          </a:prstGeom>
        </p:spPr>
      </p:pic>
      <p:sp>
        <p:nvSpPr>
          <p:cNvPr id="5" name="Content Placeholder 2">
            <a:extLst>
              <a:ext uri="{FF2B5EF4-FFF2-40B4-BE49-F238E27FC236}">
                <a16:creationId xmlns:a16="http://schemas.microsoft.com/office/drawing/2014/main" id="{DBF022D2-522E-3745-A740-AA0440904728}"/>
              </a:ext>
            </a:extLst>
          </p:cNvPr>
          <p:cNvSpPr txBox="1"/>
          <p:nvPr/>
        </p:nvSpPr>
        <p:spPr>
          <a:xfrm>
            <a:off x="4940968" y="1754044"/>
            <a:ext cx="7010399" cy="4781108"/>
          </a:xfrm>
          <a:prstGeom prst="rect">
            <a:avLst/>
          </a:prstGeom>
          <a:noFill/>
          <a:ln cap="flat">
            <a:noFill/>
          </a:ln>
        </p:spPr>
        <p:txBody>
          <a:bodyPr vert="horz" wrap="square" lIns="91440" tIns="45720" rIns="91440" bIns="45720" anchor="t" anchorCtr="0" compatLnSpc="1">
            <a:normAutofit lnSpcReduction="10000"/>
          </a:bodyPr>
          <a:lstStyle/>
          <a:p>
            <a:r>
              <a:rPr lang="en-US" sz="1600" b="1" dirty="0">
                <a:latin typeface="Baskerville" panose="02020502070401020303" pitchFamily="18" charset="0"/>
                <a:ea typeface="Baskerville" panose="02020502070401020303" pitchFamily="18" charset="0"/>
              </a:rPr>
              <a:t>• DHA Free Natural Bronzer - </a:t>
            </a:r>
            <a:r>
              <a:rPr lang="en-US" sz="1600" dirty="0">
                <a:latin typeface="Baskerville" panose="02020502070401020303" pitchFamily="18" charset="0"/>
                <a:ea typeface="Baskerville" panose="02020502070401020303" pitchFamily="18" charset="0"/>
              </a:rPr>
              <a:t>Allows your skin to develop natural, </a:t>
            </a:r>
            <a:r>
              <a:rPr lang="en-US" sz="1600" dirty="0" err="1">
                <a:latin typeface="Baskerville" panose="02020502070401020303" pitchFamily="18" charset="0"/>
                <a:ea typeface="Baskerville" panose="02020502070401020303" pitchFamily="18" charset="0"/>
              </a:rPr>
              <a:t>sunkissed</a:t>
            </a:r>
            <a:r>
              <a:rPr lang="en-US" sz="1600" dirty="0">
                <a:latin typeface="Baskerville" panose="02020502070401020303" pitchFamily="18" charset="0"/>
                <a:ea typeface="Baskerville" panose="02020502070401020303" pitchFamily="18" charset="0"/>
              </a:rPr>
              <a:t> color without the use of self-tanning agents. </a:t>
            </a:r>
          </a:p>
          <a:p>
            <a:r>
              <a:rPr lang="en-US" sz="1600" b="1" dirty="0">
                <a:latin typeface="Baskerville" panose="02020502070401020303" pitchFamily="18" charset="0"/>
                <a:ea typeface="Baskerville" panose="02020502070401020303" pitchFamily="18" charset="0"/>
              </a:rPr>
              <a:t>• 675 MG CBD Isolate Formula </a:t>
            </a:r>
            <a:r>
              <a:rPr lang="en-US" sz="1600" dirty="0">
                <a:latin typeface="Baskerville" panose="02020502070401020303" pitchFamily="18" charset="0"/>
                <a:ea typeface="Baskerville" panose="02020502070401020303" pitchFamily="18" charset="0"/>
              </a:rPr>
              <a:t>– Contains Natural Cannabidiol </a:t>
            </a:r>
          </a:p>
          <a:p>
            <a:r>
              <a:rPr lang="en-US" sz="1600" b="1" dirty="0">
                <a:latin typeface="Baskerville" panose="02020502070401020303" pitchFamily="18" charset="0"/>
                <a:ea typeface="Baskerville" panose="02020502070401020303" pitchFamily="18" charset="0"/>
              </a:rPr>
              <a:t>• BB </a:t>
            </a:r>
            <a:r>
              <a:rPr lang="en-US" sz="1600" b="1" dirty="0" err="1">
                <a:latin typeface="Baskerville" panose="02020502070401020303" pitchFamily="18" charset="0"/>
                <a:ea typeface="Baskerville" panose="02020502070401020303" pitchFamily="18" charset="0"/>
              </a:rPr>
              <a:t>Crème</a:t>
            </a:r>
            <a:r>
              <a:rPr lang="en-US" sz="1600" b="1" dirty="0">
                <a:latin typeface="Baskerville" panose="02020502070401020303" pitchFamily="18" charset="0"/>
                <a:ea typeface="Baskerville" panose="02020502070401020303" pitchFamily="18" charset="0"/>
              </a:rPr>
              <a:t> Formula </a:t>
            </a:r>
            <a:r>
              <a:rPr lang="en-US" sz="1600" dirty="0">
                <a:latin typeface="Baskerville" panose="02020502070401020303" pitchFamily="18" charset="0"/>
                <a:ea typeface="Baskerville" panose="02020502070401020303" pitchFamily="18" charset="0"/>
              </a:rPr>
              <a:t>– Will hydrate the skin and mask imperfections while leaving an airbrushed, flawless result. </a:t>
            </a:r>
          </a:p>
          <a:p>
            <a:r>
              <a:rPr lang="en-US" sz="1600" b="1" dirty="0">
                <a:latin typeface="Baskerville" panose="02020502070401020303" pitchFamily="18" charset="0"/>
                <a:ea typeface="Baskerville" panose="02020502070401020303" pitchFamily="18" charset="0"/>
              </a:rPr>
              <a:t>• Vitamin F </a:t>
            </a:r>
            <a:r>
              <a:rPr lang="en-US" sz="1600" dirty="0">
                <a:latin typeface="Baskerville" panose="02020502070401020303" pitchFamily="18" charset="0"/>
                <a:ea typeface="Baskerville" panose="02020502070401020303" pitchFamily="18" charset="0"/>
              </a:rPr>
              <a:t>– Adds moisture and helps to reduce inflammation as well as calm compromised skin. </a:t>
            </a:r>
          </a:p>
          <a:p>
            <a:r>
              <a:rPr lang="en-US" sz="1600" b="1" dirty="0">
                <a:latin typeface="Baskerville" panose="02020502070401020303" pitchFamily="18" charset="0"/>
                <a:ea typeface="Baskerville" panose="02020502070401020303" pitchFamily="18" charset="0"/>
              </a:rPr>
              <a:t>• </a:t>
            </a:r>
            <a:r>
              <a:rPr lang="en-US" sz="1600" b="1" dirty="0" err="1">
                <a:latin typeface="Baskerville" panose="02020502070401020303" pitchFamily="18" charset="0"/>
                <a:ea typeface="Baskerville" panose="02020502070401020303" pitchFamily="18" charset="0"/>
              </a:rPr>
              <a:t>Melactiva</a:t>
            </a:r>
            <a:r>
              <a:rPr lang="en-US" sz="1600" b="1" dirty="0">
                <a:latin typeface="Baskerville" panose="02020502070401020303" pitchFamily="18" charset="0"/>
                <a:ea typeface="Baskerville" panose="02020502070401020303" pitchFamily="18" charset="0"/>
              </a:rPr>
              <a:t>™ </a:t>
            </a:r>
            <a:r>
              <a:rPr lang="en-US" sz="1600" dirty="0">
                <a:latin typeface="Baskerville" panose="02020502070401020303" pitchFamily="18" charset="0"/>
                <a:ea typeface="Baskerville" panose="02020502070401020303" pitchFamily="18" charset="0"/>
              </a:rPr>
              <a:t>– Melanin synthesizer for darker, longer lasting results. </a:t>
            </a:r>
          </a:p>
          <a:p>
            <a:r>
              <a:rPr lang="en-US" sz="1600" b="1" dirty="0">
                <a:latin typeface="Baskerville" panose="02020502070401020303" pitchFamily="18" charset="0"/>
                <a:ea typeface="Baskerville" panose="02020502070401020303" pitchFamily="18" charset="0"/>
              </a:rPr>
              <a:t>• Quad Tyrosine Blend + </a:t>
            </a:r>
            <a:r>
              <a:rPr lang="en-US" sz="1600" b="1" dirty="0" err="1">
                <a:latin typeface="Baskerville" panose="02020502070401020303" pitchFamily="18" charset="0"/>
                <a:ea typeface="Baskerville" panose="02020502070401020303" pitchFamily="18" charset="0"/>
              </a:rPr>
              <a:t>MelanoBronze</a:t>
            </a:r>
            <a:r>
              <a:rPr lang="en-US" sz="1600" b="1" dirty="0">
                <a:latin typeface="Baskerville" panose="02020502070401020303" pitchFamily="18" charset="0"/>
                <a:ea typeface="Baskerville" panose="02020502070401020303" pitchFamily="18" charset="0"/>
              </a:rPr>
              <a:t>™ </a:t>
            </a:r>
            <a:r>
              <a:rPr lang="en-US" sz="1600" dirty="0">
                <a:latin typeface="Baskerville" panose="02020502070401020303" pitchFamily="18" charset="0"/>
                <a:ea typeface="Baskerville" panose="02020502070401020303" pitchFamily="18" charset="0"/>
              </a:rPr>
              <a:t>– Stimulates and increases melanin formulation to accelerate the tanning process. </a:t>
            </a:r>
          </a:p>
          <a:p>
            <a:r>
              <a:rPr lang="en-US" sz="1600" b="1" dirty="0">
                <a:latin typeface="Baskerville" panose="02020502070401020303" pitchFamily="18" charset="0"/>
                <a:ea typeface="Baskerville" panose="02020502070401020303" pitchFamily="18" charset="0"/>
              </a:rPr>
              <a:t>• Hemp Seed Oil </a:t>
            </a:r>
            <a:r>
              <a:rPr lang="en-US" sz="1600" dirty="0">
                <a:latin typeface="Baskerville" panose="02020502070401020303" pitchFamily="18" charset="0"/>
                <a:ea typeface="Baskerville" panose="02020502070401020303" pitchFamily="18" charset="0"/>
              </a:rPr>
              <a:t>– Provides superior hydration and skin softening. </a:t>
            </a:r>
          </a:p>
          <a:p>
            <a:r>
              <a:rPr lang="en-US" sz="1600" b="1" dirty="0">
                <a:latin typeface="Baskerville" panose="02020502070401020303" pitchFamily="18" charset="0"/>
                <a:ea typeface="Baskerville" panose="02020502070401020303" pitchFamily="18" charset="0"/>
              </a:rPr>
              <a:t>• Turmeric Root Extract </a:t>
            </a:r>
            <a:r>
              <a:rPr lang="en-US" sz="1600" dirty="0">
                <a:latin typeface="Baskerville" panose="02020502070401020303" pitchFamily="18" charset="0"/>
                <a:ea typeface="Baskerville" panose="02020502070401020303" pitchFamily="18" charset="0"/>
              </a:rPr>
              <a:t>– Known for its antioxidant and anti-reddening properties, Turmeric helps to improve the look of the surface of your skin to create a more blemish free, even appearance. </a:t>
            </a:r>
          </a:p>
          <a:p>
            <a:r>
              <a:rPr lang="en-US" sz="1600" b="1" dirty="0">
                <a:latin typeface="Baskerville" panose="02020502070401020303" pitchFamily="18" charset="0"/>
                <a:ea typeface="Baskerville" panose="02020502070401020303" pitchFamily="18" charset="0"/>
              </a:rPr>
              <a:t>• Blue Tansy™ </a:t>
            </a:r>
            <a:r>
              <a:rPr lang="en-US" sz="1600" dirty="0">
                <a:latin typeface="Baskerville" panose="02020502070401020303" pitchFamily="18" charset="0"/>
                <a:ea typeface="Baskerville" panose="02020502070401020303" pitchFamily="18" charset="0"/>
              </a:rPr>
              <a:t>– Provides anti-orange agents so the skin develops the most natural, dark bronzed result. </a:t>
            </a:r>
          </a:p>
          <a:p>
            <a:r>
              <a:rPr lang="en-US" sz="1600" b="1" dirty="0">
                <a:latin typeface="Baskerville" panose="02020502070401020303" pitchFamily="18" charset="0"/>
                <a:ea typeface="Baskerville" panose="02020502070401020303" pitchFamily="18" charset="0"/>
              </a:rPr>
              <a:t>• Tattoo &amp; Color Fade Protectors </a:t>
            </a:r>
            <a:r>
              <a:rPr lang="en-US" sz="1600" dirty="0">
                <a:latin typeface="Baskerville" panose="02020502070401020303" pitchFamily="18" charset="0"/>
                <a:ea typeface="Baskerville" panose="02020502070401020303" pitchFamily="18" charset="0"/>
              </a:rPr>
              <a:t>– Protects the color and luster of your tattoos and tanning results. </a:t>
            </a:r>
          </a:p>
          <a:p>
            <a:pPr marR="0" lvl="0" algn="l" defTabSz="914400" rtl="0" fontAlgn="auto" hangingPunct="1">
              <a:spcBef>
                <a:spcPts val="0"/>
              </a:spcBef>
              <a:spcAft>
                <a:spcPts val="815"/>
              </a:spcAft>
              <a:tabLst/>
              <a:defRPr sz="1800" b="0" i="0" u="none" strike="noStrike" kern="0" cap="none" spc="0" baseline="0">
                <a:solidFill>
                  <a:srgbClr val="000000"/>
                </a:solidFill>
                <a:uFillTx/>
              </a:defRPr>
            </a:pPr>
            <a:endParaRPr lang="en-US" sz="16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marR="0" lvl="0" algn="l" defTabSz="914400" rtl="0" fontAlgn="auto" hangingPunct="1">
              <a:spcBef>
                <a:spcPts val="0"/>
              </a:spcBef>
              <a:spcAft>
                <a:spcPts val="815"/>
              </a:spcAft>
              <a:tabLst/>
              <a:defRPr sz="1800" b="0" i="0" u="none" strike="noStrike" kern="0" cap="none" spc="0" baseline="0">
                <a:solidFill>
                  <a:srgbClr val="000000"/>
                </a:solidFill>
                <a:uFillTx/>
              </a:defRPr>
            </a:pPr>
            <a:r>
              <a:rPr lang="en-US" sz="16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Fragrance: Dazed Dragon Fruit Hemp</a:t>
            </a: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sz="16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p:txBody>
      </p:sp>
      <p:sp>
        <p:nvSpPr>
          <p:cNvPr id="6" name="Title 1">
            <a:extLst>
              <a:ext uri="{FF2B5EF4-FFF2-40B4-BE49-F238E27FC236}">
                <a16:creationId xmlns:a16="http://schemas.microsoft.com/office/drawing/2014/main" id="{12B034BE-0411-724D-8D99-2F9574C95B66}"/>
              </a:ext>
            </a:extLst>
          </p:cNvPr>
          <p:cNvSpPr txBox="1"/>
          <p:nvPr/>
        </p:nvSpPr>
        <p:spPr>
          <a:xfrm>
            <a:off x="4604084" y="273355"/>
            <a:ext cx="7193617" cy="1532299"/>
          </a:xfrm>
          <a:prstGeom prst="rect">
            <a:avLst/>
          </a:prstGeom>
          <a:noFill/>
          <a:ln cap="flat">
            <a:noFill/>
          </a:ln>
        </p:spPr>
        <p:txBody>
          <a:bodyPr vert="horz" wrap="square" lIns="91440" tIns="45720" rIns="91440" bIns="45720" anchor="ctr" anchorCtr="0" compatLnSpc="1">
            <a:normAutofit/>
          </a:bodyPr>
          <a:lstStyle/>
          <a:p>
            <a:r>
              <a:rPr lang="en-US" sz="4000" b="1" dirty="0">
                <a:solidFill>
                  <a:srgbClr val="000000"/>
                </a:solidFill>
                <a:latin typeface="BODONI 72 OLDSTYLE BOOK" pitchFamily="2" charset="0"/>
                <a:ea typeface="Baskerville" panose="02020502070401020303" pitchFamily="18" charset="0"/>
                <a:cs typeface="Lucida Sans" pitchFamily="2"/>
              </a:rPr>
              <a:t>Chronic Color</a:t>
            </a:r>
            <a:r>
              <a:rPr lang="en-US" sz="4000" b="0" i="0" u="none" strike="noStrike" kern="1200" cap="none" spc="0" baseline="0" dirty="0">
                <a:solidFill>
                  <a:srgbClr val="000000"/>
                </a:solidFill>
                <a:uFillTx/>
                <a:latin typeface="Bodoni 72 Oldstyle Book" pitchFamily="2" charset="0"/>
                <a:ea typeface="Baskerville" panose="02020502070401020303" pitchFamily="18" charset="0"/>
                <a:cs typeface="Lucida Sans" pitchFamily="2"/>
              </a:rPr>
              <a:t>™</a:t>
            </a:r>
            <a:r>
              <a:rPr lang="en-US" sz="4000" b="1" i="0" u="none" strike="noStrike" kern="1200" cap="none" spc="0" baseline="0" dirty="0">
                <a:solidFill>
                  <a:srgbClr val="000000"/>
                </a:solidFill>
                <a:uFillTx/>
                <a:latin typeface="BODONI 72 OLDSTYLE BOOK" pitchFamily="2" charset="0"/>
                <a:ea typeface="Baskerville" panose="02020502070401020303" pitchFamily="18" charset="0"/>
                <a:cs typeface="Lucida Sans" pitchFamily="2"/>
              </a:rPr>
              <a:t> </a:t>
            </a:r>
            <a:br>
              <a:rPr lang="en-US" sz="40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br>
            <a:r>
              <a:rPr lang="en-US" dirty="0">
                <a:latin typeface="Baskerville" panose="02020502070401020303" pitchFamily="18" charset="0"/>
                <a:ea typeface="Baskerville" panose="02020502070401020303" pitchFamily="18" charset="0"/>
              </a:rPr>
              <a:t>Natural Botanical Bronzer with 675 MG of THC Free CBD Cannabis Complex Formulated to Nourish and Restore Dazed and Distressed Skin </a:t>
            </a:r>
            <a:endParaRPr lang="en-US" dirty="0">
              <a:effectLst/>
              <a:latin typeface="Baskerville" panose="02020502070401020303" pitchFamily="18" charset="0"/>
              <a:ea typeface="Baskerville" panose="02020502070401020303" pitchFamily="18" charset="0"/>
            </a:endParaRPr>
          </a:p>
        </p:txBody>
      </p:sp>
    </p:spTree>
    <p:extLst>
      <p:ext uri="{BB962C8B-B14F-4D97-AF65-F5344CB8AC3E}">
        <p14:creationId xmlns:p14="http://schemas.microsoft.com/office/powerpoint/2010/main" val="37671005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Text&#10;&#10;Description automatically generated with medium confidence">
            <a:extLst>
              <a:ext uri="{FF2B5EF4-FFF2-40B4-BE49-F238E27FC236}">
                <a16:creationId xmlns:a16="http://schemas.microsoft.com/office/drawing/2014/main" id="{72BB224B-86C1-904E-8792-45C8B2BB8194}"/>
              </a:ext>
            </a:extLst>
          </p:cNvPr>
          <p:cNvPicPr>
            <a:picLocks noChangeAspect="1"/>
          </p:cNvPicPr>
          <p:nvPr/>
        </p:nvPicPr>
        <p:blipFill>
          <a:blip r:embed="rId2"/>
          <a:stretch>
            <a:fillRect/>
          </a:stretch>
        </p:blipFill>
        <p:spPr>
          <a:xfrm>
            <a:off x="4930" y="0"/>
            <a:ext cx="12182140" cy="6858000"/>
          </a:xfrm>
          <a:prstGeom prst="rect">
            <a:avLst/>
          </a:prstGeom>
        </p:spPr>
      </p:pic>
    </p:spTree>
    <p:extLst>
      <p:ext uri="{BB962C8B-B14F-4D97-AF65-F5344CB8AC3E}">
        <p14:creationId xmlns:p14="http://schemas.microsoft.com/office/powerpoint/2010/main" val="140248813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icon&#10;&#10;Description automatically generated">
            <a:extLst>
              <a:ext uri="{FF2B5EF4-FFF2-40B4-BE49-F238E27FC236}">
                <a16:creationId xmlns:a16="http://schemas.microsoft.com/office/drawing/2014/main" id="{B8687D99-F0F5-D045-A9CC-F8E48AF3C6B0}"/>
              </a:ext>
            </a:extLst>
          </p:cNvPr>
          <p:cNvPicPr>
            <a:picLocks noChangeAspect="1"/>
          </p:cNvPicPr>
          <p:nvPr/>
        </p:nvPicPr>
        <p:blipFill>
          <a:blip r:embed="rId2"/>
          <a:stretch>
            <a:fillRect/>
          </a:stretch>
        </p:blipFill>
        <p:spPr>
          <a:xfrm>
            <a:off x="4930" y="0"/>
            <a:ext cx="12182140" cy="6858000"/>
          </a:xfrm>
          <a:prstGeom prst="rect">
            <a:avLst/>
          </a:prstGeom>
        </p:spPr>
      </p:pic>
      <p:sp>
        <p:nvSpPr>
          <p:cNvPr id="5" name="Content Placeholder 2">
            <a:extLst>
              <a:ext uri="{FF2B5EF4-FFF2-40B4-BE49-F238E27FC236}">
                <a16:creationId xmlns:a16="http://schemas.microsoft.com/office/drawing/2014/main" id="{7EBFCA78-45C2-604A-841E-A677EDE855E2}"/>
              </a:ext>
            </a:extLst>
          </p:cNvPr>
          <p:cNvSpPr txBox="1"/>
          <p:nvPr/>
        </p:nvSpPr>
        <p:spPr>
          <a:xfrm>
            <a:off x="5076921" y="1754044"/>
            <a:ext cx="6715339" cy="4781108"/>
          </a:xfrm>
          <a:prstGeom prst="rect">
            <a:avLst/>
          </a:prstGeom>
          <a:noFill/>
          <a:ln cap="flat">
            <a:noFill/>
          </a:ln>
        </p:spPr>
        <p:txBody>
          <a:bodyPr vert="horz" wrap="square" lIns="91440" tIns="45720" rIns="91440" bIns="45720" anchor="t" anchorCtr="0" compatLnSpc="1">
            <a:normAutofit fontScale="92500" lnSpcReduction="20000"/>
          </a:bodyPr>
          <a:lstStyle/>
          <a:p>
            <a:r>
              <a:rPr lang="en-US" b="1" dirty="0">
                <a:latin typeface="Baskerville" panose="02020502070401020303" pitchFamily="18" charset="0"/>
                <a:ea typeface="Baskerville" panose="02020502070401020303" pitchFamily="18" charset="0"/>
              </a:rPr>
              <a:t>• Rapid Release Bronzing Blend </a:t>
            </a:r>
            <a:r>
              <a:rPr lang="en-US" dirty="0">
                <a:latin typeface="Baskerville" panose="02020502070401020303" pitchFamily="18" charset="0"/>
                <a:ea typeface="Baskerville" panose="02020502070401020303" pitchFamily="18" charset="0"/>
              </a:rPr>
              <a:t>- Utilizing high levels of DHA, Natural and Cosmetic Bronzers allow the skin to develop faster, darker results. </a:t>
            </a:r>
          </a:p>
          <a:p>
            <a:r>
              <a:rPr lang="en-US" b="1" dirty="0">
                <a:latin typeface="Baskerville" panose="02020502070401020303" pitchFamily="18" charset="0"/>
                <a:ea typeface="Baskerville" panose="02020502070401020303" pitchFamily="18" charset="0"/>
              </a:rPr>
              <a:t>• Antioxidant Rich Acai Berry &amp; Pomegranate </a:t>
            </a:r>
            <a:r>
              <a:rPr lang="en-US" dirty="0">
                <a:latin typeface="Baskerville" panose="02020502070401020303" pitchFamily="18" charset="0"/>
                <a:ea typeface="Baskerville" panose="02020502070401020303" pitchFamily="18" charset="0"/>
              </a:rPr>
              <a:t>– Super fruit anti-aging antioxidants that help to fight free radical damage. </a:t>
            </a:r>
          </a:p>
          <a:p>
            <a:r>
              <a:rPr lang="en-US" b="1" dirty="0">
                <a:latin typeface="Baskerville" panose="02020502070401020303" pitchFamily="18" charset="0"/>
                <a:ea typeface="Baskerville" panose="02020502070401020303" pitchFamily="18" charset="0"/>
              </a:rPr>
              <a:t>• Turmeric Root Extract </a:t>
            </a:r>
            <a:r>
              <a:rPr lang="en-US" dirty="0">
                <a:latin typeface="Baskerville" panose="02020502070401020303" pitchFamily="18" charset="0"/>
                <a:ea typeface="Baskerville" panose="02020502070401020303" pitchFamily="18" charset="0"/>
              </a:rPr>
              <a:t>– Known for its antioxidant and anti-reddening properties, Turmeric helps to improve the look of the surface of your skin to create a more blemish free, even appearance. </a:t>
            </a:r>
          </a:p>
          <a:p>
            <a:r>
              <a:rPr lang="en-US" b="1" dirty="0">
                <a:latin typeface="Baskerville" panose="02020502070401020303" pitchFamily="18" charset="0"/>
                <a:ea typeface="Baskerville" panose="02020502070401020303" pitchFamily="18" charset="0"/>
              </a:rPr>
              <a:t>• </a:t>
            </a:r>
            <a:r>
              <a:rPr lang="en-US" b="1" dirty="0" err="1">
                <a:latin typeface="Baskerville" panose="02020502070401020303" pitchFamily="18" charset="0"/>
                <a:ea typeface="Baskerville" panose="02020502070401020303" pitchFamily="18" charset="0"/>
              </a:rPr>
              <a:t>MelanoBronze</a:t>
            </a:r>
            <a:r>
              <a:rPr lang="en-US" b="1" dirty="0">
                <a:latin typeface="Baskerville" panose="02020502070401020303" pitchFamily="18" charset="0"/>
                <a:ea typeface="Baskerville" panose="02020502070401020303" pitchFamily="18" charset="0"/>
              </a:rPr>
              <a:t>™ </a:t>
            </a:r>
            <a:r>
              <a:rPr lang="en-US" dirty="0">
                <a:latin typeface="Baskerville" panose="02020502070401020303" pitchFamily="18" charset="0"/>
                <a:ea typeface="Baskerville" panose="02020502070401020303" pitchFamily="18" charset="0"/>
              </a:rPr>
              <a:t>– Stimulates melanin activity to allow for longer lasting, darker tanning results. </a:t>
            </a:r>
          </a:p>
          <a:p>
            <a:r>
              <a:rPr lang="en-US" b="1" dirty="0">
                <a:latin typeface="Baskerville" panose="02020502070401020303" pitchFamily="18" charset="0"/>
                <a:ea typeface="Baskerville" panose="02020502070401020303" pitchFamily="18" charset="0"/>
              </a:rPr>
              <a:t>• Chaga Mushroom Extract – </a:t>
            </a:r>
            <a:r>
              <a:rPr lang="en-US" dirty="0">
                <a:latin typeface="Baskerville" panose="02020502070401020303" pitchFamily="18" charset="0"/>
                <a:ea typeface="Baskerville" panose="02020502070401020303" pitchFamily="18" charset="0"/>
              </a:rPr>
              <a:t>Helps to prevent moisture loss by creating a protective, breathable moisture barrier. </a:t>
            </a:r>
          </a:p>
          <a:p>
            <a:r>
              <a:rPr lang="en-US" b="1" dirty="0">
                <a:latin typeface="Baskerville" panose="02020502070401020303" pitchFamily="18" charset="0"/>
                <a:ea typeface="Baskerville" panose="02020502070401020303" pitchFamily="18" charset="0"/>
              </a:rPr>
              <a:t>• Anti-Reddening Formula – </a:t>
            </a:r>
            <a:r>
              <a:rPr lang="en-US" dirty="0">
                <a:latin typeface="Baskerville" panose="02020502070401020303" pitchFamily="18" charset="0"/>
                <a:ea typeface="Baskerville" panose="02020502070401020303" pitchFamily="18" charset="0"/>
              </a:rPr>
              <a:t>Works to combat any red tones in the skin so you are left with natural, bronzed results. </a:t>
            </a:r>
          </a:p>
          <a:p>
            <a:r>
              <a:rPr lang="en-US" b="1" dirty="0">
                <a:latin typeface="Baskerville" panose="02020502070401020303" pitchFamily="18" charset="0"/>
                <a:ea typeface="Baskerville" panose="02020502070401020303" pitchFamily="18" charset="0"/>
              </a:rPr>
              <a:t>• Tattoo &amp; Color Fade Protecting Formula </a:t>
            </a:r>
            <a:r>
              <a:rPr lang="en-US" dirty="0">
                <a:latin typeface="Baskerville" panose="02020502070401020303" pitchFamily="18" charset="0"/>
                <a:ea typeface="Baskerville" panose="02020502070401020303" pitchFamily="18" charset="0"/>
              </a:rPr>
              <a:t>– Helps to keep the color and the luster of your tan and your tattoos. </a:t>
            </a:r>
          </a:p>
          <a:p>
            <a:r>
              <a:rPr lang="en-US" b="1" dirty="0">
                <a:latin typeface="Baskerville" panose="02020502070401020303" pitchFamily="18" charset="0"/>
                <a:ea typeface="Baskerville" panose="02020502070401020303" pitchFamily="18" charset="0"/>
              </a:rPr>
              <a:t>• Macadamia Extracts + Almond Oil </a:t>
            </a:r>
            <a:r>
              <a:rPr lang="en-US" dirty="0">
                <a:latin typeface="Baskerville" panose="02020502070401020303" pitchFamily="18" charset="0"/>
                <a:ea typeface="Baskerville" panose="02020502070401020303" pitchFamily="18" charset="0"/>
              </a:rPr>
              <a:t>– Naturally keeps skin hydrated and soft. </a:t>
            </a: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r>
              <a:rPr lang="en-US"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Fragrance: </a:t>
            </a:r>
            <a:r>
              <a:rPr lang="en-US" dirty="0">
                <a:solidFill>
                  <a:srgbClr val="000000"/>
                </a:solidFill>
                <a:latin typeface="Baskerville" panose="02020502070401020303" pitchFamily="18" charset="0"/>
                <a:ea typeface="Baskerville" panose="02020502070401020303" pitchFamily="18" charset="0"/>
                <a:cs typeface="Lucida Sans" pitchFamily="2"/>
              </a:rPr>
              <a:t>Exotic Black Amethyst</a:t>
            </a:r>
            <a:endParaRPr lang="en-US"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p:txBody>
      </p:sp>
      <p:sp>
        <p:nvSpPr>
          <p:cNvPr id="6" name="Title 1">
            <a:extLst>
              <a:ext uri="{FF2B5EF4-FFF2-40B4-BE49-F238E27FC236}">
                <a16:creationId xmlns:a16="http://schemas.microsoft.com/office/drawing/2014/main" id="{8E4A2BD7-9A16-B741-BC03-235301CCA6A7}"/>
              </a:ext>
            </a:extLst>
          </p:cNvPr>
          <p:cNvSpPr txBox="1"/>
          <p:nvPr/>
        </p:nvSpPr>
        <p:spPr>
          <a:xfrm>
            <a:off x="5082362" y="273355"/>
            <a:ext cx="6715339" cy="1532299"/>
          </a:xfrm>
          <a:prstGeom prst="rect">
            <a:avLst/>
          </a:prstGeom>
          <a:noFill/>
          <a:ln cap="flat">
            <a:noFill/>
          </a:ln>
        </p:spPr>
        <p:txBody>
          <a:bodyPr vert="horz" wrap="square" lIns="91440" tIns="45720" rIns="91440" bIns="45720" anchor="ctr" anchorCtr="0" compatLnSpc="1">
            <a:normAutofit/>
          </a:bodyPr>
          <a:lstStyle/>
          <a:p>
            <a:r>
              <a:rPr lang="en-US" sz="4000" b="1" dirty="0">
                <a:solidFill>
                  <a:srgbClr val="000000"/>
                </a:solidFill>
                <a:latin typeface="BODONI 72 OLDSTYLE BOOK" pitchFamily="2" charset="0"/>
                <a:ea typeface="Baskerville" panose="02020502070401020303" pitchFamily="18" charset="0"/>
                <a:cs typeface="Lucida Sans" pitchFamily="2"/>
              </a:rPr>
              <a:t>Desired Darkness</a:t>
            </a:r>
            <a:r>
              <a:rPr lang="en-US" sz="4000" b="0" i="0" u="none" strike="noStrike" kern="1200" cap="none" spc="0" baseline="0" dirty="0">
                <a:solidFill>
                  <a:srgbClr val="000000"/>
                </a:solidFill>
                <a:uFillTx/>
                <a:latin typeface="Bodoni 72 Oldstyle Book" pitchFamily="2" charset="0"/>
                <a:ea typeface="Baskerville" panose="02020502070401020303" pitchFamily="18" charset="0"/>
                <a:cs typeface="Lucida Sans" pitchFamily="2"/>
              </a:rPr>
              <a:t>™</a:t>
            </a:r>
            <a:r>
              <a:rPr lang="en-US" sz="4000" b="1" i="0" u="none" strike="noStrike" kern="1200" cap="none" spc="0" baseline="0" dirty="0">
                <a:solidFill>
                  <a:srgbClr val="000000"/>
                </a:solidFill>
                <a:uFillTx/>
                <a:latin typeface="BODONI 72 OLDSTYLE BOOK" pitchFamily="2" charset="0"/>
                <a:ea typeface="Baskerville" panose="02020502070401020303" pitchFamily="18" charset="0"/>
                <a:cs typeface="Lucida Sans" pitchFamily="2"/>
              </a:rPr>
              <a:t> </a:t>
            </a:r>
            <a:br>
              <a:rPr lang="en-US" sz="40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br>
            <a:r>
              <a:rPr lang="en-US" dirty="0">
                <a:latin typeface="Baskerville" panose="02020502070401020303" pitchFamily="18" charset="0"/>
                <a:ea typeface="Baskerville" panose="02020502070401020303" pitchFamily="18" charset="0"/>
              </a:rPr>
              <a:t>Rapid Release Ultra Extreme Black Bronzer Formulated for Maximum Instant Results! Tattoo &amp; Color Fade Protecting Formula </a:t>
            </a:r>
          </a:p>
        </p:txBody>
      </p:sp>
    </p:spTree>
    <p:extLst>
      <p:ext uri="{BB962C8B-B14F-4D97-AF65-F5344CB8AC3E}">
        <p14:creationId xmlns:p14="http://schemas.microsoft.com/office/powerpoint/2010/main" val="512227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165AA11-1622-9544-9282-2E01D30D3EDE}"/>
              </a:ext>
            </a:extLst>
          </p:cNvPr>
          <p:cNvPicPr>
            <a:picLocks noChangeAspect="1"/>
          </p:cNvPicPr>
          <p:nvPr/>
        </p:nvPicPr>
        <p:blipFill>
          <a:blip r:embed="rId2"/>
          <a:stretch>
            <a:fillRect/>
          </a:stretch>
        </p:blipFill>
        <p:spPr>
          <a:xfrm>
            <a:off x="4930" y="0"/>
            <a:ext cx="12182140" cy="6858000"/>
          </a:xfrm>
          <a:prstGeom prst="rect">
            <a:avLst/>
          </a:prstGeom>
        </p:spPr>
      </p:pic>
    </p:spTree>
    <p:extLst>
      <p:ext uri="{BB962C8B-B14F-4D97-AF65-F5344CB8AC3E}">
        <p14:creationId xmlns:p14="http://schemas.microsoft.com/office/powerpoint/2010/main" val="14345467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iagram&#10;&#10;Description automatically generated with medium confidence">
            <a:extLst>
              <a:ext uri="{FF2B5EF4-FFF2-40B4-BE49-F238E27FC236}">
                <a16:creationId xmlns:a16="http://schemas.microsoft.com/office/drawing/2014/main" id="{C7B0CE1E-CA6D-1C4F-B2A9-425F31360DE4}"/>
              </a:ext>
            </a:extLst>
          </p:cNvPr>
          <p:cNvPicPr>
            <a:picLocks noChangeAspect="1"/>
          </p:cNvPicPr>
          <p:nvPr/>
        </p:nvPicPr>
        <p:blipFill>
          <a:blip r:embed="rId2"/>
          <a:stretch>
            <a:fillRect/>
          </a:stretch>
        </p:blipFill>
        <p:spPr>
          <a:xfrm>
            <a:off x="4930" y="0"/>
            <a:ext cx="12182140" cy="6858000"/>
          </a:xfrm>
          <a:prstGeom prst="rect">
            <a:avLst/>
          </a:prstGeom>
        </p:spPr>
      </p:pic>
      <p:sp>
        <p:nvSpPr>
          <p:cNvPr id="2" name="Title 1">
            <a:extLst>
              <a:ext uri="{FF2B5EF4-FFF2-40B4-BE49-F238E27FC236}">
                <a16:creationId xmlns:a16="http://schemas.microsoft.com/office/drawing/2014/main" id="{55E6ADB7-7FDC-B943-B731-730FA149006D}"/>
              </a:ext>
            </a:extLst>
          </p:cNvPr>
          <p:cNvSpPr>
            <a:spLocks noGrp="1"/>
          </p:cNvSpPr>
          <p:nvPr>
            <p:ph type="title"/>
          </p:nvPr>
        </p:nvSpPr>
        <p:spPr>
          <a:xfrm>
            <a:off x="7293823" y="193436"/>
            <a:ext cx="3801094" cy="1325563"/>
          </a:xfrm>
        </p:spPr>
        <p:txBody>
          <a:bodyPr>
            <a:normAutofit/>
          </a:bodyPr>
          <a:lstStyle/>
          <a:p>
            <a:pPr algn="r"/>
            <a:r>
              <a:rPr lang="en-US" sz="5400" dirty="0">
                <a:latin typeface="Bodoni 72 Oldstyle Book" pitchFamily="2" charset="0"/>
              </a:rPr>
              <a:t>Accelerators</a:t>
            </a:r>
          </a:p>
        </p:txBody>
      </p:sp>
      <p:sp>
        <p:nvSpPr>
          <p:cNvPr id="18" name="TextBox 17">
            <a:extLst>
              <a:ext uri="{FF2B5EF4-FFF2-40B4-BE49-F238E27FC236}">
                <a16:creationId xmlns:a16="http://schemas.microsoft.com/office/drawing/2014/main" id="{038563FB-28CB-4041-99EB-D10E65971019}"/>
              </a:ext>
            </a:extLst>
          </p:cNvPr>
          <p:cNvSpPr txBox="1"/>
          <p:nvPr/>
        </p:nvSpPr>
        <p:spPr>
          <a:xfrm>
            <a:off x="6554704" y="1384974"/>
            <a:ext cx="5279333" cy="4524315"/>
          </a:xfrm>
          <a:prstGeom prst="rect">
            <a:avLst/>
          </a:prstGeom>
          <a:noFill/>
        </p:spPr>
        <p:txBody>
          <a:bodyPr wrap="square" rtlCol="0">
            <a:spAutoFit/>
          </a:bodyPr>
          <a:lstStyle/>
          <a:p>
            <a:pPr marL="285750" indent="-285750">
              <a:buFont typeface="Wingdings" pitchFamily="2" charset="2"/>
              <a:buChar char="§"/>
            </a:pPr>
            <a:r>
              <a:rPr lang="en-US" sz="2400" dirty="0">
                <a:latin typeface="Bodoni 72 Oldstyle Book" pitchFamily="2" charset="0"/>
              </a:rPr>
              <a:t>Blends tyrosine(s) and moisturizers together to accelerate the tanning process</a:t>
            </a:r>
          </a:p>
          <a:p>
            <a:pPr marL="285750" indent="-285750">
              <a:buFont typeface="Wingdings" pitchFamily="2" charset="2"/>
              <a:buChar char="§"/>
            </a:pPr>
            <a:r>
              <a:rPr lang="en-US" sz="2400" dirty="0">
                <a:latin typeface="Bodoni 72 Oldstyle Book" pitchFamily="2" charset="0"/>
              </a:rPr>
              <a:t>Indoor/Outdoor products</a:t>
            </a:r>
          </a:p>
          <a:p>
            <a:pPr marL="285750" indent="-285750">
              <a:buFont typeface="Wingdings" pitchFamily="2" charset="2"/>
              <a:buChar char="§"/>
            </a:pPr>
            <a:r>
              <a:rPr lang="en-US" sz="2400" dirty="0">
                <a:latin typeface="Bodoni 72 Oldstyle Book" pitchFamily="2" charset="0"/>
              </a:rPr>
              <a:t>Versatile product</a:t>
            </a:r>
          </a:p>
          <a:p>
            <a:pPr marL="285750" indent="-285750">
              <a:buFont typeface="Wingdings" pitchFamily="2" charset="2"/>
              <a:buChar char="§"/>
            </a:pPr>
            <a:endParaRPr lang="en-US" sz="2400" dirty="0">
              <a:latin typeface="Bodoni 72 Oldstyle Book" pitchFamily="2" charset="0"/>
            </a:endParaRPr>
          </a:p>
          <a:p>
            <a:pPr marL="285750" indent="-285750">
              <a:buFont typeface="Wingdings" pitchFamily="2" charset="2"/>
              <a:buChar char="§"/>
            </a:pPr>
            <a:r>
              <a:rPr lang="en-US" sz="2400" dirty="0">
                <a:latin typeface="Bodoni 72 Oldstyle Book" pitchFamily="2" charset="0"/>
              </a:rPr>
              <a:t>Great for:</a:t>
            </a:r>
          </a:p>
          <a:p>
            <a:pPr marL="285750" indent="-285750">
              <a:buFont typeface="Wingdings" pitchFamily="2" charset="2"/>
              <a:buChar char="§"/>
            </a:pPr>
            <a:r>
              <a:rPr lang="en-US" sz="2400" dirty="0">
                <a:latin typeface="Bodoni 72 Oldstyle Book" pitchFamily="2" charset="0"/>
              </a:rPr>
              <a:t>Starting out</a:t>
            </a:r>
          </a:p>
          <a:p>
            <a:pPr marL="285750" indent="-285750">
              <a:buFont typeface="Wingdings" pitchFamily="2" charset="2"/>
              <a:buChar char="§"/>
            </a:pPr>
            <a:r>
              <a:rPr lang="en-US" sz="2400" dirty="0">
                <a:latin typeface="Bodoni 72 Oldstyle Book" pitchFamily="2" charset="0"/>
              </a:rPr>
              <a:t>Lazy lotion users</a:t>
            </a:r>
          </a:p>
          <a:p>
            <a:pPr marL="285750" indent="-285750">
              <a:buFont typeface="Wingdings" pitchFamily="2" charset="2"/>
              <a:buChar char="§"/>
            </a:pPr>
            <a:r>
              <a:rPr lang="en-US" sz="2400" dirty="0">
                <a:latin typeface="Bodoni 72 Oldstyle Book" pitchFamily="2" charset="0"/>
              </a:rPr>
              <a:t>Fair skin tanners</a:t>
            </a:r>
          </a:p>
          <a:p>
            <a:pPr marL="285750" indent="-285750">
              <a:buFont typeface="Wingdings" pitchFamily="2" charset="2"/>
              <a:buChar char="§"/>
            </a:pPr>
            <a:r>
              <a:rPr lang="en-US" sz="2400" dirty="0">
                <a:latin typeface="Bodoni 72 Oldstyle Book" pitchFamily="2" charset="0"/>
              </a:rPr>
              <a:t>Clients who like the color they get naturally</a:t>
            </a:r>
          </a:p>
          <a:p>
            <a:pPr marL="285750" indent="-285750">
              <a:buFont typeface="Wingdings" pitchFamily="2" charset="2"/>
              <a:buChar char="§"/>
            </a:pPr>
            <a:r>
              <a:rPr lang="en-US" sz="2400" dirty="0">
                <a:latin typeface="Bodoni 72 Oldstyle Book" pitchFamily="2" charset="0"/>
              </a:rPr>
              <a:t>Vacation/wedding tanners</a:t>
            </a:r>
          </a:p>
        </p:txBody>
      </p:sp>
      <p:pic>
        <p:nvPicPr>
          <p:cNvPr id="5" name="Picture 4">
            <a:extLst>
              <a:ext uri="{FF2B5EF4-FFF2-40B4-BE49-F238E27FC236}">
                <a16:creationId xmlns:a16="http://schemas.microsoft.com/office/drawing/2014/main" id="{DACF7E21-7779-0849-9726-F906A6B5A207}"/>
              </a:ext>
            </a:extLst>
          </p:cNvPr>
          <p:cNvPicPr>
            <a:picLocks noChangeAspect="1"/>
          </p:cNvPicPr>
          <p:nvPr/>
        </p:nvPicPr>
        <p:blipFill>
          <a:blip r:embed="rId3"/>
          <a:stretch>
            <a:fillRect/>
          </a:stretch>
        </p:blipFill>
        <p:spPr>
          <a:xfrm>
            <a:off x="575410" y="1522064"/>
            <a:ext cx="1624461" cy="3125462"/>
          </a:xfrm>
          <a:prstGeom prst="rect">
            <a:avLst/>
          </a:prstGeom>
        </p:spPr>
      </p:pic>
      <p:pic>
        <p:nvPicPr>
          <p:cNvPr id="7" name="Picture 6">
            <a:extLst>
              <a:ext uri="{FF2B5EF4-FFF2-40B4-BE49-F238E27FC236}">
                <a16:creationId xmlns:a16="http://schemas.microsoft.com/office/drawing/2014/main" id="{37FF6B41-A15B-B64C-BDE0-CEFB2875A658}"/>
              </a:ext>
            </a:extLst>
          </p:cNvPr>
          <p:cNvPicPr>
            <a:picLocks noChangeAspect="1"/>
          </p:cNvPicPr>
          <p:nvPr/>
        </p:nvPicPr>
        <p:blipFill>
          <a:blip r:embed="rId4"/>
          <a:stretch>
            <a:fillRect/>
          </a:stretch>
        </p:blipFill>
        <p:spPr>
          <a:xfrm>
            <a:off x="2388894" y="1518999"/>
            <a:ext cx="708807" cy="3128527"/>
          </a:xfrm>
          <a:prstGeom prst="rect">
            <a:avLst/>
          </a:prstGeom>
        </p:spPr>
      </p:pic>
      <p:pic>
        <p:nvPicPr>
          <p:cNvPr id="9" name="Picture 8">
            <a:extLst>
              <a:ext uri="{FF2B5EF4-FFF2-40B4-BE49-F238E27FC236}">
                <a16:creationId xmlns:a16="http://schemas.microsoft.com/office/drawing/2014/main" id="{EF145DCD-8FAC-DC4D-A205-AAA810201E62}"/>
              </a:ext>
            </a:extLst>
          </p:cNvPr>
          <p:cNvPicPr>
            <a:picLocks noChangeAspect="1"/>
          </p:cNvPicPr>
          <p:nvPr/>
        </p:nvPicPr>
        <p:blipFill>
          <a:blip r:embed="rId5"/>
          <a:stretch>
            <a:fillRect/>
          </a:stretch>
        </p:blipFill>
        <p:spPr>
          <a:xfrm>
            <a:off x="5106679" y="1669930"/>
            <a:ext cx="1259002" cy="3036758"/>
          </a:xfrm>
          <a:prstGeom prst="rect">
            <a:avLst/>
          </a:prstGeom>
        </p:spPr>
      </p:pic>
      <p:pic>
        <p:nvPicPr>
          <p:cNvPr id="11" name="Picture 10">
            <a:extLst>
              <a:ext uri="{FF2B5EF4-FFF2-40B4-BE49-F238E27FC236}">
                <a16:creationId xmlns:a16="http://schemas.microsoft.com/office/drawing/2014/main" id="{18B7A342-3823-B845-8F48-048690B724B3}"/>
              </a:ext>
            </a:extLst>
          </p:cNvPr>
          <p:cNvPicPr>
            <a:picLocks noChangeAspect="1"/>
          </p:cNvPicPr>
          <p:nvPr/>
        </p:nvPicPr>
        <p:blipFill>
          <a:blip r:embed="rId6"/>
          <a:stretch>
            <a:fillRect/>
          </a:stretch>
        </p:blipFill>
        <p:spPr>
          <a:xfrm>
            <a:off x="3286724" y="1981301"/>
            <a:ext cx="1630932" cy="2414016"/>
          </a:xfrm>
          <a:prstGeom prst="rect">
            <a:avLst/>
          </a:prstGeom>
        </p:spPr>
      </p:pic>
    </p:spTree>
    <p:extLst>
      <p:ext uri="{BB962C8B-B14F-4D97-AF65-F5344CB8AC3E}">
        <p14:creationId xmlns:p14="http://schemas.microsoft.com/office/powerpoint/2010/main" val="2670733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ext&#10;&#10;Description automatically generated">
            <a:extLst>
              <a:ext uri="{FF2B5EF4-FFF2-40B4-BE49-F238E27FC236}">
                <a16:creationId xmlns:a16="http://schemas.microsoft.com/office/drawing/2014/main" id="{0BC55694-E452-854F-AB79-563A383C7EDC}"/>
              </a:ext>
            </a:extLst>
          </p:cNvPr>
          <p:cNvPicPr>
            <a:picLocks noChangeAspect="1"/>
          </p:cNvPicPr>
          <p:nvPr/>
        </p:nvPicPr>
        <p:blipFill>
          <a:blip r:embed="rId2"/>
          <a:stretch>
            <a:fillRect/>
          </a:stretch>
        </p:blipFill>
        <p:spPr>
          <a:xfrm>
            <a:off x="4930" y="0"/>
            <a:ext cx="12182140" cy="6858000"/>
          </a:xfrm>
          <a:prstGeom prst="rect">
            <a:avLst/>
          </a:prstGeom>
        </p:spPr>
      </p:pic>
      <p:sp>
        <p:nvSpPr>
          <p:cNvPr id="7" name="Content Placeholder 2">
            <a:extLst>
              <a:ext uri="{FF2B5EF4-FFF2-40B4-BE49-F238E27FC236}">
                <a16:creationId xmlns:a16="http://schemas.microsoft.com/office/drawing/2014/main" id="{F595394A-3E84-CE4B-85FC-A75652F1071D}"/>
              </a:ext>
            </a:extLst>
          </p:cNvPr>
          <p:cNvSpPr txBox="1"/>
          <p:nvPr/>
        </p:nvSpPr>
        <p:spPr>
          <a:xfrm>
            <a:off x="5076922" y="1754044"/>
            <a:ext cx="6644218" cy="4781108"/>
          </a:xfrm>
          <a:prstGeom prst="rect">
            <a:avLst/>
          </a:prstGeom>
          <a:noFill/>
          <a:ln cap="flat">
            <a:noFill/>
          </a:ln>
        </p:spPr>
        <p:txBody>
          <a:bodyPr vert="horz" wrap="square" lIns="91440" tIns="45720" rIns="91440" bIns="45720" anchor="t" anchorCtr="0" compatLnSpc="1">
            <a:normAutofit lnSpcReduction="10000"/>
          </a:bodyPr>
          <a:lstStyle/>
          <a:p>
            <a:r>
              <a:rPr lang="en-US" b="1" dirty="0">
                <a:latin typeface="Baskerville" panose="02020502070401020303" pitchFamily="18" charset="0"/>
                <a:ea typeface="Baskerville" panose="02020502070401020303" pitchFamily="18" charset="0"/>
              </a:rPr>
              <a:t>• Indoor/Outdoor Natural DHA Free Bronzer </a:t>
            </a:r>
            <a:r>
              <a:rPr lang="en-US" dirty="0">
                <a:latin typeface="Baskerville" panose="02020502070401020303" pitchFamily="18" charset="0"/>
                <a:ea typeface="Baskerville" panose="02020502070401020303" pitchFamily="18" charset="0"/>
              </a:rPr>
              <a:t>- Allows your skin to develop natural, </a:t>
            </a:r>
            <a:r>
              <a:rPr lang="en-US" dirty="0" err="1">
                <a:latin typeface="Baskerville" panose="02020502070401020303" pitchFamily="18" charset="0"/>
                <a:ea typeface="Baskerville" panose="02020502070401020303" pitchFamily="18" charset="0"/>
              </a:rPr>
              <a:t>sunkissed</a:t>
            </a:r>
            <a:r>
              <a:rPr lang="en-US" dirty="0">
                <a:latin typeface="Baskerville" panose="02020502070401020303" pitchFamily="18" charset="0"/>
                <a:ea typeface="Baskerville" panose="02020502070401020303" pitchFamily="18" charset="0"/>
              </a:rPr>
              <a:t> color without the use of DHA.</a:t>
            </a:r>
          </a:p>
          <a:p>
            <a:r>
              <a:rPr lang="en-US" dirty="0">
                <a:latin typeface="Baskerville" panose="02020502070401020303" pitchFamily="18" charset="0"/>
                <a:ea typeface="Baskerville" panose="02020502070401020303" pitchFamily="18" charset="0"/>
              </a:rPr>
              <a:t>• </a:t>
            </a:r>
            <a:r>
              <a:rPr lang="en-US" b="1" dirty="0">
                <a:latin typeface="Baskerville" panose="02020502070401020303" pitchFamily="18" charset="0"/>
                <a:ea typeface="Baskerville" panose="02020502070401020303" pitchFamily="18" charset="0"/>
              </a:rPr>
              <a:t>BB </a:t>
            </a:r>
            <a:r>
              <a:rPr lang="en-US" b="1" dirty="0" err="1">
                <a:latin typeface="Baskerville" panose="02020502070401020303" pitchFamily="18" charset="0"/>
                <a:ea typeface="Baskerville" panose="02020502070401020303" pitchFamily="18" charset="0"/>
              </a:rPr>
              <a:t>Crème</a:t>
            </a:r>
            <a:r>
              <a:rPr lang="en-US" b="1" dirty="0">
                <a:latin typeface="Baskerville" panose="02020502070401020303" pitchFamily="18" charset="0"/>
                <a:ea typeface="Baskerville" panose="02020502070401020303" pitchFamily="18" charset="0"/>
              </a:rPr>
              <a:t> Formula – </a:t>
            </a:r>
            <a:r>
              <a:rPr lang="en-US" dirty="0">
                <a:latin typeface="Baskerville" panose="02020502070401020303" pitchFamily="18" charset="0"/>
                <a:ea typeface="Baskerville" panose="02020502070401020303" pitchFamily="18" charset="0"/>
              </a:rPr>
              <a:t>Will hydrate the skin and mask imperfections while leaving an airbrushed, flawless result. </a:t>
            </a:r>
          </a:p>
          <a:p>
            <a:r>
              <a:rPr lang="en-US" b="1" dirty="0">
                <a:latin typeface="Baskerville" panose="02020502070401020303" pitchFamily="18" charset="0"/>
                <a:ea typeface="Baskerville" panose="02020502070401020303" pitchFamily="18" charset="0"/>
              </a:rPr>
              <a:t>• Guava Extract </a:t>
            </a:r>
            <a:r>
              <a:rPr lang="en-US" dirty="0">
                <a:latin typeface="Baskerville" panose="02020502070401020303" pitchFamily="18" charset="0"/>
                <a:ea typeface="Baskerville" panose="02020502070401020303" pitchFamily="18" charset="0"/>
              </a:rPr>
              <a:t>– Rich in antioxidants that helps reduce the appearance of fine lines and wrinkles. </a:t>
            </a:r>
          </a:p>
          <a:p>
            <a:r>
              <a:rPr lang="en-US" b="1" dirty="0">
                <a:latin typeface="Baskerville" panose="02020502070401020303" pitchFamily="18" charset="0"/>
                <a:ea typeface="Baskerville" panose="02020502070401020303" pitchFamily="18" charset="0"/>
              </a:rPr>
              <a:t>• Macadamia Nut </a:t>
            </a:r>
            <a:r>
              <a:rPr lang="en-US" dirty="0">
                <a:latin typeface="Baskerville" panose="02020502070401020303" pitchFamily="18" charset="0"/>
                <a:ea typeface="Baskerville" panose="02020502070401020303" pitchFamily="18" charset="0"/>
              </a:rPr>
              <a:t>– Nourish, soften, and replenish skin for extreme moisture. </a:t>
            </a:r>
          </a:p>
          <a:p>
            <a:r>
              <a:rPr lang="en-US" b="1" dirty="0">
                <a:latin typeface="Baskerville" panose="02020502070401020303" pitchFamily="18" charset="0"/>
                <a:ea typeface="Baskerville" panose="02020502070401020303" pitchFamily="18" charset="0"/>
              </a:rPr>
              <a:t>• Coconut Juice </a:t>
            </a:r>
            <a:r>
              <a:rPr lang="en-US" dirty="0">
                <a:latin typeface="Baskerville" panose="02020502070401020303" pitchFamily="18" charset="0"/>
                <a:ea typeface="Baskerville" panose="02020502070401020303" pitchFamily="18" charset="0"/>
              </a:rPr>
              <a:t>– A natural skin balancer that cleanses and hydrates the skin without adding excess oil. </a:t>
            </a:r>
          </a:p>
          <a:p>
            <a:r>
              <a:rPr lang="en-US" b="1" dirty="0">
                <a:latin typeface="Baskerville" panose="02020502070401020303" pitchFamily="18" charset="0"/>
                <a:ea typeface="Baskerville" panose="02020502070401020303" pitchFamily="18" charset="0"/>
              </a:rPr>
              <a:t>• </a:t>
            </a:r>
            <a:r>
              <a:rPr lang="en-US" b="1" dirty="0" err="1">
                <a:latin typeface="Baskerville" panose="02020502070401020303" pitchFamily="18" charset="0"/>
                <a:ea typeface="Baskerville" panose="02020502070401020303" pitchFamily="18" charset="0"/>
              </a:rPr>
              <a:t>MelanoBronze</a:t>
            </a:r>
            <a:r>
              <a:rPr lang="en-US" b="1" dirty="0">
                <a:latin typeface="Baskerville" panose="02020502070401020303" pitchFamily="18" charset="0"/>
                <a:ea typeface="Baskerville" panose="02020502070401020303" pitchFamily="18" charset="0"/>
              </a:rPr>
              <a:t>™ &amp; </a:t>
            </a:r>
            <a:r>
              <a:rPr lang="en-US" b="1" dirty="0" err="1">
                <a:latin typeface="Baskerville" panose="02020502070401020303" pitchFamily="18" charset="0"/>
                <a:ea typeface="Baskerville" panose="02020502070401020303" pitchFamily="18" charset="0"/>
              </a:rPr>
              <a:t>Melactiva</a:t>
            </a:r>
            <a:r>
              <a:rPr lang="en-US" b="1" dirty="0">
                <a:latin typeface="Baskerville" panose="02020502070401020303" pitchFamily="18" charset="0"/>
                <a:ea typeface="Baskerville" panose="02020502070401020303" pitchFamily="18" charset="0"/>
              </a:rPr>
              <a:t>™ </a:t>
            </a:r>
            <a:r>
              <a:rPr lang="en-US" dirty="0">
                <a:latin typeface="Baskerville" panose="02020502070401020303" pitchFamily="18" charset="0"/>
                <a:ea typeface="Baskerville" panose="02020502070401020303" pitchFamily="18" charset="0"/>
              </a:rPr>
              <a:t>– Stimulates melanin activity allowing for longer lasting, darker tanning results. </a:t>
            </a:r>
          </a:p>
          <a:p>
            <a:r>
              <a:rPr lang="en-US" b="1" dirty="0">
                <a:latin typeface="Baskerville" panose="02020502070401020303" pitchFamily="18" charset="0"/>
                <a:ea typeface="Baskerville" panose="02020502070401020303" pitchFamily="18" charset="0"/>
              </a:rPr>
              <a:t>• Advanced </a:t>
            </a:r>
            <a:r>
              <a:rPr lang="en-US" b="1" dirty="0" err="1">
                <a:latin typeface="Baskerville" panose="02020502070401020303" pitchFamily="18" charset="0"/>
                <a:ea typeface="Baskerville" panose="02020502070401020303" pitchFamily="18" charset="0"/>
              </a:rPr>
              <a:t>Matrixyl</a:t>
            </a:r>
            <a:r>
              <a:rPr lang="en-US" b="1" dirty="0">
                <a:latin typeface="Baskerville" panose="02020502070401020303" pitchFamily="18" charset="0"/>
                <a:ea typeface="Baskerville" panose="02020502070401020303" pitchFamily="18" charset="0"/>
              </a:rPr>
              <a:t> </a:t>
            </a:r>
            <a:r>
              <a:rPr lang="en-US" b="1" dirty="0" err="1">
                <a:latin typeface="Baskerville" panose="02020502070401020303" pitchFamily="18" charset="0"/>
                <a:ea typeface="Baskerville" panose="02020502070401020303" pitchFamily="18" charset="0"/>
              </a:rPr>
              <a:t>Synthe</a:t>
            </a:r>
            <a:r>
              <a:rPr lang="en-US" b="1" dirty="0">
                <a:latin typeface="Baskerville" panose="02020502070401020303" pitchFamily="18" charset="0"/>
                <a:ea typeface="Baskerville" panose="02020502070401020303" pitchFamily="18" charset="0"/>
              </a:rPr>
              <a:t> 6™ </a:t>
            </a:r>
            <a:r>
              <a:rPr lang="en-US" dirty="0">
                <a:latin typeface="Baskerville" panose="02020502070401020303" pitchFamily="18" charset="0"/>
                <a:ea typeface="Baskerville" panose="02020502070401020303" pitchFamily="18" charset="0"/>
              </a:rPr>
              <a:t>– Powerful anti-aging peptide that reduces the appearance of fine lines and wrinkles for long lasting results. </a:t>
            </a: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marR="0" lvl="0" algn="l" defTabSz="914400" rtl="0" fontAlgn="auto" hangingPunct="1">
              <a:spcBef>
                <a:spcPts val="0"/>
              </a:spcBef>
              <a:spcAft>
                <a:spcPts val="815"/>
              </a:spcAft>
              <a:tabLst/>
              <a:defRPr sz="1800" b="0" i="0" u="none" strike="noStrike" kern="0" cap="none" spc="0" baseline="0">
                <a:solidFill>
                  <a:srgbClr val="000000"/>
                </a:solidFill>
                <a:uFillTx/>
              </a:defRPr>
            </a:pPr>
            <a:r>
              <a:rPr lang="en-US"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Fragrance: Summer Escape</a:t>
            </a: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p:txBody>
      </p:sp>
      <p:sp>
        <p:nvSpPr>
          <p:cNvPr id="8" name="Title 1">
            <a:extLst>
              <a:ext uri="{FF2B5EF4-FFF2-40B4-BE49-F238E27FC236}">
                <a16:creationId xmlns:a16="http://schemas.microsoft.com/office/drawing/2014/main" id="{A565316C-6190-6C4A-ADD0-8EEFDC7E165D}"/>
              </a:ext>
            </a:extLst>
          </p:cNvPr>
          <p:cNvSpPr txBox="1"/>
          <p:nvPr/>
        </p:nvSpPr>
        <p:spPr>
          <a:xfrm>
            <a:off x="5082362" y="273355"/>
            <a:ext cx="6715339" cy="1532299"/>
          </a:xfrm>
          <a:prstGeom prst="rect">
            <a:avLst/>
          </a:prstGeom>
          <a:noFill/>
          <a:ln cap="flat">
            <a:noFill/>
          </a:ln>
        </p:spPr>
        <p:txBody>
          <a:bodyPr vert="horz" wrap="square" lIns="91440" tIns="45720" rIns="91440" bIns="45720" anchor="ctr" anchorCtr="0" compatLnSpc="1">
            <a:normAutofit/>
          </a:bodyPr>
          <a:lstStyle/>
          <a:p>
            <a:r>
              <a:rPr lang="en-US" sz="4000" b="1" dirty="0">
                <a:solidFill>
                  <a:srgbClr val="000000"/>
                </a:solidFill>
                <a:latin typeface="BODONI 72 OLDSTYLE BOOK" pitchFamily="2" charset="0"/>
                <a:ea typeface="Baskerville" panose="02020502070401020303" pitchFamily="18" charset="0"/>
                <a:cs typeface="Lucida Sans" pitchFamily="2"/>
              </a:rPr>
              <a:t>Waikiki Weekend</a:t>
            </a:r>
            <a:r>
              <a:rPr lang="en-US" sz="4000" b="0" i="0" u="none" strike="noStrike" kern="1200" cap="none" spc="0" baseline="0" dirty="0">
                <a:solidFill>
                  <a:srgbClr val="000000"/>
                </a:solidFill>
                <a:uFillTx/>
                <a:latin typeface="Bodoni 72 Oldstyle Book" pitchFamily="2" charset="0"/>
                <a:ea typeface="Baskerville" panose="02020502070401020303" pitchFamily="18" charset="0"/>
                <a:cs typeface="Lucida Sans" pitchFamily="2"/>
              </a:rPr>
              <a:t>™</a:t>
            </a:r>
            <a:r>
              <a:rPr lang="en-US" sz="4000" b="1" i="0" u="none" strike="noStrike" kern="1200" cap="none" spc="0" baseline="0" dirty="0">
                <a:solidFill>
                  <a:srgbClr val="000000"/>
                </a:solidFill>
                <a:uFillTx/>
                <a:latin typeface="BODONI 72 OLDSTYLE BOOK" pitchFamily="2" charset="0"/>
                <a:ea typeface="Baskerville" panose="02020502070401020303" pitchFamily="18" charset="0"/>
                <a:cs typeface="Lucida Sans" pitchFamily="2"/>
              </a:rPr>
              <a:t> </a:t>
            </a:r>
            <a:br>
              <a:rPr lang="en-US" sz="40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br>
            <a:r>
              <a:rPr lang="en-US" dirty="0">
                <a:latin typeface="Baskerville" panose="02020502070401020303" pitchFamily="18" charset="0"/>
                <a:ea typeface="Baskerville" panose="02020502070401020303" pitchFamily="18" charset="0"/>
              </a:rPr>
              <a:t>Pacific Paradise Natural Beach Bronzing Cocktail</a:t>
            </a:r>
            <a:br>
              <a:rPr lang="en-US" dirty="0">
                <a:latin typeface="Baskerville" panose="02020502070401020303" pitchFamily="18" charset="0"/>
                <a:ea typeface="Baskerville" panose="02020502070401020303" pitchFamily="18" charset="0"/>
              </a:rPr>
            </a:br>
            <a:r>
              <a:rPr lang="en-US" dirty="0">
                <a:latin typeface="Baskerville" panose="02020502070401020303" pitchFamily="18" charset="0"/>
                <a:ea typeface="Baskerville" panose="02020502070401020303" pitchFamily="18" charset="0"/>
              </a:rPr>
              <a:t>Infused with Juicy Guava, Macadamia Nut and Hibiscus Extracts for Resort Ready Endless Summer Results! </a:t>
            </a:r>
            <a:endParaRPr lang="en-US" dirty="0">
              <a:effectLst/>
              <a:latin typeface="Baskerville" panose="02020502070401020303" pitchFamily="18" charset="0"/>
              <a:ea typeface="Baskerville" panose="02020502070401020303" pitchFamily="18" charset="0"/>
            </a:endParaRPr>
          </a:p>
        </p:txBody>
      </p:sp>
    </p:spTree>
    <p:extLst>
      <p:ext uri="{BB962C8B-B14F-4D97-AF65-F5344CB8AC3E}">
        <p14:creationId xmlns:p14="http://schemas.microsoft.com/office/powerpoint/2010/main" val="34314046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ED2EBAA8-CBDE-6B4B-B8FE-4993A5493EE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970273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toiletry, lotion&#10;&#10;Description automatically generated">
            <a:extLst>
              <a:ext uri="{FF2B5EF4-FFF2-40B4-BE49-F238E27FC236}">
                <a16:creationId xmlns:a16="http://schemas.microsoft.com/office/drawing/2014/main" id="{AB57BEA6-2157-C044-BD3D-EB10BC10A102}"/>
              </a:ext>
            </a:extLst>
          </p:cNvPr>
          <p:cNvPicPr>
            <a:picLocks noChangeAspect="1"/>
          </p:cNvPicPr>
          <p:nvPr/>
        </p:nvPicPr>
        <p:blipFill>
          <a:blip r:embed="rId2"/>
          <a:stretch>
            <a:fillRect/>
          </a:stretch>
        </p:blipFill>
        <p:spPr>
          <a:xfrm>
            <a:off x="6350" y="0"/>
            <a:ext cx="12179300" cy="6858000"/>
          </a:xfrm>
          <a:prstGeom prst="rect">
            <a:avLst/>
          </a:prstGeom>
        </p:spPr>
      </p:pic>
      <p:sp>
        <p:nvSpPr>
          <p:cNvPr id="4" name="Content Placeholder 2">
            <a:extLst>
              <a:ext uri="{FF2B5EF4-FFF2-40B4-BE49-F238E27FC236}">
                <a16:creationId xmlns:a16="http://schemas.microsoft.com/office/drawing/2014/main" id="{C935E5E4-1C96-B245-9D6E-C1C875C432BD}"/>
              </a:ext>
            </a:extLst>
          </p:cNvPr>
          <p:cNvSpPr txBox="1"/>
          <p:nvPr/>
        </p:nvSpPr>
        <p:spPr>
          <a:xfrm>
            <a:off x="4463999" y="1951732"/>
            <a:ext cx="7366049" cy="4781108"/>
          </a:xfrm>
          <a:prstGeom prst="rect">
            <a:avLst/>
          </a:prstGeom>
          <a:noFill/>
          <a:ln cap="flat">
            <a:noFill/>
          </a:ln>
        </p:spPr>
        <p:txBody>
          <a:bodyPr vert="horz" wrap="square" lIns="91440" tIns="45720" rIns="91440" bIns="45720" anchor="t" anchorCtr="0" compatLnSpc="1">
            <a:normAutofit/>
          </a:bodyPr>
          <a:lstStyle/>
          <a:p>
            <a:r>
              <a:rPr lang="en-US" sz="1600" dirty="0">
                <a:latin typeface="Bodoni 72 Book" pitchFamily="2" charset="0"/>
              </a:rPr>
              <a:t>• </a:t>
            </a:r>
            <a:r>
              <a:rPr lang="en-US" sz="1600" dirty="0">
                <a:latin typeface="Bodoni 72 Book" pitchFamily="2" charset="0"/>
              </a:rPr>
              <a:t>Satin Softening Daily Moisturizer – Keeps skin hydrated for 24 hours while allowing for </a:t>
            </a:r>
            <a:r>
              <a:rPr lang="en-US" sz="1600" dirty="0" err="1">
                <a:latin typeface="Bodoni 72 Book" pitchFamily="2" charset="0"/>
              </a:rPr>
              <a:t>touchably</a:t>
            </a:r>
            <a:r>
              <a:rPr lang="en-US" sz="1600" dirty="0">
                <a:latin typeface="Bodoni 72 Book" pitchFamily="2" charset="0"/>
              </a:rPr>
              <a:t> smooth results. </a:t>
            </a:r>
          </a:p>
          <a:p>
            <a:r>
              <a:rPr lang="en-US" sz="1600" dirty="0">
                <a:latin typeface="Bodoni 72 Book" pitchFamily="2" charset="0"/>
              </a:rPr>
              <a:t>• Ultra-Blurring Moisture Lock Technology - Visibly reduce the look of pores and </a:t>
            </a:r>
          </a:p>
          <a:p>
            <a:r>
              <a:rPr lang="en-US" sz="1600" dirty="0">
                <a:latin typeface="Bodoni 72 Book" pitchFamily="2" charset="0"/>
              </a:rPr>
              <a:t>imperfections for perfected non-greasy hydration. </a:t>
            </a:r>
          </a:p>
          <a:p>
            <a:r>
              <a:rPr lang="en-US" sz="1600" dirty="0">
                <a:latin typeface="Bodoni 72 Book" pitchFamily="2" charset="0"/>
              </a:rPr>
              <a:t>• Vegan Collagen – Helps to create a filter-like effect that works to smooth out fine lines </a:t>
            </a:r>
            <a:r>
              <a:rPr lang="en-US" sz="1600" dirty="0">
                <a:latin typeface="Bodoni 72 Book" pitchFamily="2" charset="0"/>
              </a:rPr>
              <a:t>and wrinkles, while helping to bind moisture to the skin, leaving you with a youthful, skin </a:t>
            </a:r>
            <a:r>
              <a:rPr lang="en-US" sz="1600" dirty="0">
                <a:latin typeface="Bodoni 72 Book" pitchFamily="2" charset="0"/>
              </a:rPr>
              <a:t>perfected appearance. </a:t>
            </a:r>
          </a:p>
          <a:p>
            <a:r>
              <a:rPr lang="en-US" sz="1600" dirty="0">
                <a:latin typeface="Bodoni 72 Book" pitchFamily="2" charset="0"/>
              </a:rPr>
              <a:t>• Radiance Boosting Champagne Extracts – Promotes a glowing and youthful </a:t>
            </a:r>
            <a:r>
              <a:rPr lang="en-US" sz="1600" dirty="0">
                <a:latin typeface="Bodoni 72 Book" pitchFamily="2" charset="0"/>
              </a:rPr>
              <a:t>appearance </a:t>
            </a:r>
            <a:r>
              <a:rPr lang="en-US" sz="1600" dirty="0">
                <a:latin typeface="Bodoni 72 Book" pitchFamily="2" charset="0"/>
              </a:rPr>
              <a:t>to the skin. </a:t>
            </a:r>
          </a:p>
          <a:p>
            <a:r>
              <a:rPr lang="en-US" sz="1600" dirty="0">
                <a:latin typeface="Bodoni 72 Book" pitchFamily="2" charset="0"/>
              </a:rPr>
              <a:t>• Antioxidant Rich Super Fruit Smoothie Blend – Blends Strawberry, Pomegranate, </a:t>
            </a:r>
            <a:r>
              <a:rPr lang="en-US" sz="1600" dirty="0">
                <a:latin typeface="Bodoni 72 Book" pitchFamily="2" charset="0"/>
              </a:rPr>
              <a:t>Blueberry </a:t>
            </a:r>
            <a:r>
              <a:rPr lang="en-US" sz="1600" dirty="0">
                <a:latin typeface="Bodoni 72 Book" pitchFamily="2" charset="0"/>
              </a:rPr>
              <a:t>and Elderberry extracts which are all full of free radical fighting antioxidants. </a:t>
            </a:r>
          </a:p>
          <a:p>
            <a:r>
              <a:rPr lang="en-US" sz="1600" dirty="0">
                <a:latin typeface="Bodoni 72 Book" pitchFamily="2" charset="0"/>
              </a:rPr>
              <a:t>• Sugarcane Derived </a:t>
            </a:r>
            <a:r>
              <a:rPr lang="en-US" sz="1600" dirty="0" err="1">
                <a:latin typeface="Bodoni 72 Book" pitchFamily="2" charset="0"/>
              </a:rPr>
              <a:t>Squalane</a:t>
            </a:r>
            <a:r>
              <a:rPr lang="en-US" sz="1600" dirty="0">
                <a:latin typeface="Bodoni 72 Book" pitchFamily="2" charset="0"/>
              </a:rPr>
              <a:t>™ – Helps to provide weightless hydration, </a:t>
            </a:r>
          </a:p>
          <a:p>
            <a:r>
              <a:rPr lang="en-US" sz="1600" dirty="0">
                <a:latin typeface="Bodoni 72 Book" pitchFamily="2" charset="0"/>
              </a:rPr>
              <a:t>balance excess oil, soothe, and promote a plump, firm appearance. </a:t>
            </a: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sz="1600" b="0" i="0" u="none" strike="noStrike" kern="1200" cap="none" spc="0" baseline="0" dirty="0">
              <a:solidFill>
                <a:srgbClr val="000000"/>
              </a:solidFill>
              <a:uFillTx/>
              <a:latin typeface="Bodoni 72 Book" pitchFamily="2" charset="0"/>
              <a:ea typeface="Baskerville" panose="02020502070401020303" pitchFamily="18" charset="0"/>
              <a:cs typeface="Lucida Sans" pitchFamily="2"/>
            </a:endParaRPr>
          </a:p>
          <a:p>
            <a:pPr marR="0" lvl="0" algn="l" defTabSz="914400" rtl="0" fontAlgn="auto" hangingPunct="1">
              <a:spcBef>
                <a:spcPts val="0"/>
              </a:spcBef>
              <a:spcAft>
                <a:spcPts val="815"/>
              </a:spcAft>
              <a:tabLst/>
              <a:defRPr sz="1800" b="0" i="0" u="none" strike="noStrike" kern="0" cap="none" spc="0" baseline="0">
                <a:solidFill>
                  <a:srgbClr val="000000"/>
                </a:solidFill>
                <a:uFillTx/>
              </a:defRPr>
            </a:pPr>
            <a:r>
              <a:rPr lang="en-US" sz="1600" b="0" i="0" u="none" strike="noStrike" kern="1200" cap="none" spc="0" baseline="0" dirty="0">
                <a:solidFill>
                  <a:srgbClr val="000000"/>
                </a:solidFill>
                <a:uFillTx/>
                <a:latin typeface="Bodoni 72 Book" pitchFamily="2" charset="0"/>
                <a:ea typeface="Baskerville" panose="02020502070401020303" pitchFamily="18" charset="0"/>
                <a:cs typeface="Lucida Sans" pitchFamily="2"/>
              </a:rPr>
              <a:t>		Fragrance: </a:t>
            </a:r>
            <a:r>
              <a:rPr lang="en-US" sz="1600" dirty="0" err="1">
                <a:solidFill>
                  <a:srgbClr val="000000"/>
                </a:solidFill>
                <a:latin typeface="Bodoni 72 Book" pitchFamily="2" charset="0"/>
                <a:ea typeface="Baskerville" panose="02020502070401020303" pitchFamily="18" charset="0"/>
                <a:cs typeface="Lucida Sans" pitchFamily="2"/>
              </a:rPr>
              <a:t>Frosé</a:t>
            </a:r>
            <a:r>
              <a:rPr lang="en-US" sz="1600" dirty="0">
                <a:solidFill>
                  <a:srgbClr val="000000"/>
                </a:solidFill>
                <a:latin typeface="Bodoni 72 Book" pitchFamily="2" charset="0"/>
                <a:ea typeface="Baskerville" panose="02020502070401020303" pitchFamily="18" charset="0"/>
                <a:cs typeface="Lucida Sans" pitchFamily="2"/>
              </a:rPr>
              <a:t> Fantasy</a:t>
            </a:r>
            <a:endParaRPr lang="en-US" sz="1600" b="0" i="0" u="none" strike="noStrike" kern="1200" cap="none" spc="0" baseline="0" dirty="0">
              <a:solidFill>
                <a:srgbClr val="000000"/>
              </a:solidFill>
              <a:uFillTx/>
              <a:latin typeface="Bodoni 72 Book" pitchFamily="2" charset="0"/>
              <a:ea typeface="Baskerville" panose="02020502070401020303" pitchFamily="18" charset="0"/>
              <a:cs typeface="Lucida Sans" pitchFamily="2"/>
            </a:endParaRPr>
          </a:p>
        </p:txBody>
      </p:sp>
      <p:sp>
        <p:nvSpPr>
          <p:cNvPr id="5" name="Title 1">
            <a:extLst>
              <a:ext uri="{FF2B5EF4-FFF2-40B4-BE49-F238E27FC236}">
                <a16:creationId xmlns:a16="http://schemas.microsoft.com/office/drawing/2014/main" id="{224ADBA2-CD4B-D841-AA3C-3C95D6B3B874}"/>
              </a:ext>
            </a:extLst>
          </p:cNvPr>
          <p:cNvSpPr txBox="1"/>
          <p:nvPr/>
        </p:nvSpPr>
        <p:spPr>
          <a:xfrm>
            <a:off x="4463999" y="308561"/>
            <a:ext cx="7366049" cy="1532299"/>
          </a:xfrm>
          <a:prstGeom prst="rect">
            <a:avLst/>
          </a:prstGeom>
          <a:noFill/>
          <a:ln cap="flat">
            <a:noFill/>
          </a:ln>
        </p:spPr>
        <p:txBody>
          <a:bodyPr vert="horz" wrap="square" lIns="91440" tIns="45720" rIns="91440" bIns="45720" anchor="ctr" anchorCtr="0" compatLnSpc="1">
            <a:normAutofit/>
          </a:bodyPr>
          <a:lstStyle/>
          <a:p>
            <a:r>
              <a:rPr lang="en-US" sz="4000" b="1" dirty="0" err="1">
                <a:solidFill>
                  <a:srgbClr val="000000"/>
                </a:solidFill>
                <a:latin typeface="Lucida Calligraphy" panose="03010101010101010101" pitchFamily="66" charset="77"/>
                <a:ea typeface="Baskerville" panose="02020502070401020303" pitchFamily="18" charset="0"/>
                <a:cs typeface="APPLE CHANCERY" panose="03020702040506060504" pitchFamily="66" charset="-79"/>
              </a:rPr>
              <a:t>Frosé</a:t>
            </a:r>
            <a:r>
              <a:rPr lang="en-US" sz="4000" b="1" dirty="0">
                <a:solidFill>
                  <a:srgbClr val="000000"/>
                </a:solidFill>
                <a:latin typeface="Lucida Calligraphy" panose="03010101010101010101" pitchFamily="66" charset="77"/>
                <a:ea typeface="Baskerville" panose="02020502070401020303" pitchFamily="18" charset="0"/>
                <a:cs typeface="APPLE CHANCERY" panose="03020702040506060504" pitchFamily="66" charset="-79"/>
              </a:rPr>
              <a:t> Fantasy</a:t>
            </a:r>
            <a:r>
              <a:rPr lang="en-US" sz="4000" b="0" i="0" u="none" strike="noStrike" kern="1200" cap="none" spc="0" baseline="0" dirty="0">
                <a:solidFill>
                  <a:srgbClr val="000000"/>
                </a:solidFill>
                <a:uFillTx/>
                <a:latin typeface="Lucida Calligraphy" panose="03010101010101010101" pitchFamily="66" charset="77"/>
                <a:ea typeface="Baskerville" panose="02020502070401020303" pitchFamily="18" charset="0"/>
                <a:cs typeface="Apple Chancery" panose="03020702040506060504" pitchFamily="66" charset="-79"/>
              </a:rPr>
              <a:t>™</a:t>
            </a:r>
            <a:r>
              <a:rPr lang="en-US" sz="4000" b="1" i="0" u="none" strike="noStrike" kern="1200" cap="none" spc="0" baseline="0" dirty="0">
                <a:solidFill>
                  <a:srgbClr val="000000"/>
                </a:solidFill>
                <a:uFillTx/>
                <a:latin typeface="Lucida Calligraphy" panose="03010101010101010101" pitchFamily="66" charset="77"/>
                <a:ea typeface="Baskerville" panose="02020502070401020303" pitchFamily="18" charset="0"/>
                <a:cs typeface="APPLE CHANCERY" panose="03020702040506060504" pitchFamily="66" charset="-79"/>
              </a:rPr>
              <a:t> </a:t>
            </a:r>
            <a:br>
              <a:rPr lang="en-US" sz="40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br>
            <a:r>
              <a:rPr lang="en-US" dirty="0">
                <a:latin typeface="Baskerville" panose="02020502070401020303" pitchFamily="18" charset="0"/>
                <a:ea typeface="Baskerville" panose="02020502070401020303" pitchFamily="18" charset="0"/>
              </a:rPr>
              <a:t>Deliciously Luxurious Satin Softening Fusion</a:t>
            </a:r>
            <a:br>
              <a:rPr lang="en-US" dirty="0">
                <a:latin typeface="Baskerville" panose="02020502070401020303" pitchFamily="18" charset="0"/>
                <a:ea typeface="Baskerville" panose="02020502070401020303" pitchFamily="18" charset="0"/>
              </a:rPr>
            </a:br>
            <a:r>
              <a:rPr lang="en-US" dirty="0">
                <a:latin typeface="Baskerville" panose="02020502070401020303" pitchFamily="18" charset="0"/>
                <a:ea typeface="Baskerville" panose="02020502070401020303" pitchFamily="18" charset="0"/>
              </a:rPr>
              <a:t>Blended with Skin Perfecting Bubbly Champagne Extracts + A Creamy Complexion Boosting Electrolyte Smoothie Cocktail</a:t>
            </a:r>
            <a:endParaRPr lang="en-US" dirty="0">
              <a:effectLst/>
              <a:latin typeface="Baskerville" panose="02020502070401020303" pitchFamily="18" charset="0"/>
              <a:ea typeface="Baskerville" panose="02020502070401020303" pitchFamily="18" charset="0"/>
            </a:endParaRPr>
          </a:p>
        </p:txBody>
      </p:sp>
    </p:spTree>
    <p:extLst>
      <p:ext uri="{BB962C8B-B14F-4D97-AF65-F5344CB8AC3E}">
        <p14:creationId xmlns:p14="http://schemas.microsoft.com/office/powerpoint/2010/main" val="2896965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Diagram&#10;&#10;Description automatically generated with medium confidence">
            <a:extLst>
              <a:ext uri="{FF2B5EF4-FFF2-40B4-BE49-F238E27FC236}">
                <a16:creationId xmlns:a16="http://schemas.microsoft.com/office/drawing/2014/main" id="{C1E446E6-CEC1-DD46-97F3-2195B5F52F30}"/>
              </a:ext>
            </a:extLst>
          </p:cNvPr>
          <p:cNvPicPr>
            <a:picLocks noChangeAspect="1"/>
          </p:cNvPicPr>
          <p:nvPr/>
        </p:nvPicPr>
        <p:blipFill>
          <a:blip r:embed="rId2"/>
          <a:stretch>
            <a:fillRect/>
          </a:stretch>
        </p:blipFill>
        <p:spPr>
          <a:xfrm>
            <a:off x="4930" y="0"/>
            <a:ext cx="12182140" cy="6858000"/>
          </a:xfrm>
          <a:prstGeom prst="rect">
            <a:avLst/>
          </a:prstGeom>
        </p:spPr>
      </p:pic>
      <p:sp>
        <p:nvSpPr>
          <p:cNvPr id="2" name="Title 1">
            <a:extLst>
              <a:ext uri="{FF2B5EF4-FFF2-40B4-BE49-F238E27FC236}">
                <a16:creationId xmlns:a16="http://schemas.microsoft.com/office/drawing/2014/main" id="{CA339055-12CC-1E4F-A815-39C32F3E9426}"/>
              </a:ext>
            </a:extLst>
          </p:cNvPr>
          <p:cNvSpPr>
            <a:spLocks noGrp="1"/>
          </p:cNvSpPr>
          <p:nvPr>
            <p:ph type="title"/>
          </p:nvPr>
        </p:nvSpPr>
        <p:spPr/>
        <p:txBody>
          <a:bodyPr anchor="ctr"/>
          <a:lstStyle/>
          <a:p>
            <a:r>
              <a:rPr lang="en-US">
                <a:latin typeface="Bodoni 72 Book" pitchFamily="2" charset="0"/>
              </a:rPr>
              <a:t>Sales Tips</a:t>
            </a:r>
            <a:endParaRPr lang="en-US" dirty="0">
              <a:latin typeface="Bodoni 72 Book" pitchFamily="2" charset="0"/>
            </a:endParaRPr>
          </a:p>
        </p:txBody>
      </p:sp>
      <p:sp>
        <p:nvSpPr>
          <p:cNvPr id="3" name="Content Placeholder 2">
            <a:extLst>
              <a:ext uri="{FF2B5EF4-FFF2-40B4-BE49-F238E27FC236}">
                <a16:creationId xmlns:a16="http://schemas.microsoft.com/office/drawing/2014/main" id="{EB21C56C-E42C-994E-966A-7CD3A3ED90DD}"/>
              </a:ext>
            </a:extLst>
          </p:cNvPr>
          <p:cNvSpPr>
            <a:spLocks noGrp="1"/>
          </p:cNvSpPr>
          <p:nvPr>
            <p:ph idx="1"/>
          </p:nvPr>
        </p:nvSpPr>
        <p:spPr/>
        <p:txBody>
          <a:bodyPr>
            <a:normAutofit/>
          </a:bodyPr>
          <a:lstStyle/>
          <a:p>
            <a:r>
              <a:rPr lang="en-US" sz="3200" dirty="0">
                <a:latin typeface="Bodoni 72 Book" pitchFamily="2" charset="0"/>
              </a:rPr>
              <a:t>Keep it simple &amp; know your customers</a:t>
            </a:r>
          </a:p>
          <a:p>
            <a:r>
              <a:rPr lang="en-US" sz="3200" dirty="0">
                <a:latin typeface="Bodoni 72 Book" pitchFamily="2" charset="0"/>
              </a:rPr>
              <a:t>Have just enough in your sales pitch to not lose the customer</a:t>
            </a:r>
          </a:p>
          <a:p>
            <a:r>
              <a:rPr lang="en-US" sz="3200" dirty="0">
                <a:latin typeface="Bodoni 72 Book" pitchFamily="2" charset="0"/>
              </a:rPr>
              <a:t>Make it a conversation not a presentation</a:t>
            </a:r>
          </a:p>
          <a:p>
            <a:r>
              <a:rPr lang="en-US" sz="3200" dirty="0">
                <a:latin typeface="Bodoni 72 Book" pitchFamily="2" charset="0"/>
              </a:rPr>
              <a:t>Create a paragraph for each product on how you would explain it to your clients</a:t>
            </a:r>
          </a:p>
          <a:p>
            <a:endParaRPr lang="en-US" sz="3200" dirty="0">
              <a:latin typeface="Bodoni 72 Book" pitchFamily="2" charset="0"/>
            </a:endParaRPr>
          </a:p>
        </p:txBody>
      </p:sp>
    </p:spTree>
    <p:extLst>
      <p:ext uri="{BB962C8B-B14F-4D97-AF65-F5344CB8AC3E}">
        <p14:creationId xmlns:p14="http://schemas.microsoft.com/office/powerpoint/2010/main" val="340570337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agram&#10;&#10;Description automatically generated with medium confidence">
            <a:extLst>
              <a:ext uri="{FF2B5EF4-FFF2-40B4-BE49-F238E27FC236}">
                <a16:creationId xmlns:a16="http://schemas.microsoft.com/office/drawing/2014/main" id="{8A4FE29D-9BED-5E49-AB80-F98E990C72B4}"/>
              </a:ext>
            </a:extLst>
          </p:cNvPr>
          <p:cNvPicPr>
            <a:picLocks noChangeAspect="1"/>
          </p:cNvPicPr>
          <p:nvPr/>
        </p:nvPicPr>
        <p:blipFill>
          <a:blip r:embed="rId2"/>
          <a:stretch>
            <a:fillRect/>
          </a:stretch>
        </p:blipFill>
        <p:spPr>
          <a:xfrm>
            <a:off x="4930" y="0"/>
            <a:ext cx="12182140" cy="6858000"/>
          </a:xfrm>
          <a:prstGeom prst="rect">
            <a:avLst/>
          </a:prstGeom>
        </p:spPr>
      </p:pic>
      <p:sp>
        <p:nvSpPr>
          <p:cNvPr id="185346" name="TextBox 3">
            <a:extLst>
              <a:ext uri="{FF2B5EF4-FFF2-40B4-BE49-F238E27FC236}">
                <a16:creationId xmlns:a16="http://schemas.microsoft.com/office/drawing/2014/main" id="{35066693-0F47-DB4B-BDF9-818D2E83DBB4}"/>
              </a:ext>
            </a:extLst>
          </p:cNvPr>
          <p:cNvSpPr txBox="1">
            <a:spLocks noChangeArrowheads="1"/>
          </p:cNvSpPr>
          <p:nvPr/>
        </p:nvSpPr>
        <p:spPr bwMode="auto">
          <a:xfrm>
            <a:off x="3344863" y="530225"/>
            <a:ext cx="550227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1">
            <a:spAutoFit/>
          </a:bodyPr>
          <a:lstStyle>
            <a:lvl1pPr>
              <a:lnSpc>
                <a:spcPct val="90000"/>
              </a:lnSpc>
              <a:spcAft>
                <a:spcPts val="1413"/>
              </a:spcAft>
              <a:defRPr sz="2800">
                <a:solidFill>
                  <a:srgbClr val="000000"/>
                </a:solidFill>
                <a:latin typeface="Calibri" panose="020F0502020204030204" pitchFamily="34" charset="0"/>
                <a:ea typeface="SimSun" panose="02010600030101010101" pitchFamily="2" charset="-122"/>
              </a:defRPr>
            </a:lvl1pPr>
            <a:lvl2pPr marL="742950" indent="-285750">
              <a:lnSpc>
                <a:spcPct val="90000"/>
              </a:lnSpc>
              <a:spcBef>
                <a:spcPts val="500"/>
              </a:spcBef>
              <a:buSzPct val="100000"/>
              <a:buFont typeface="Arial" panose="020B0604020202020204" pitchFamily="34" charset="0"/>
              <a:buChar char="•"/>
              <a:defRPr sz="2400">
                <a:solidFill>
                  <a:srgbClr val="000000"/>
                </a:solidFill>
                <a:latin typeface="Calibri" panose="020F0502020204030204" pitchFamily="34" charset="0"/>
                <a:ea typeface="SimSun" panose="02010600030101010101" pitchFamily="2" charset="-122"/>
              </a:defRPr>
            </a:lvl2pPr>
            <a:lvl3pPr marL="1143000" indent="-228600">
              <a:lnSpc>
                <a:spcPct val="90000"/>
              </a:lnSpc>
              <a:spcBef>
                <a:spcPts val="500"/>
              </a:spcBef>
              <a:buSzPct val="100000"/>
              <a:buFont typeface="Arial" panose="020B0604020202020204" pitchFamily="34" charset="0"/>
              <a:buChar char="•"/>
              <a:defRPr sz="2000">
                <a:solidFill>
                  <a:srgbClr val="000000"/>
                </a:solidFill>
                <a:latin typeface="Calibri" panose="020F0502020204030204" pitchFamily="34" charset="0"/>
                <a:ea typeface="SimSun" panose="02010600030101010101" pitchFamily="2" charset="-122"/>
              </a:defRPr>
            </a:lvl3pPr>
            <a:lvl4pPr marL="1600200" indent="-228600">
              <a:lnSpc>
                <a:spcPct val="90000"/>
              </a:lnSpc>
              <a:spcBef>
                <a:spcPts val="500"/>
              </a:spcBef>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4pPr>
            <a:lvl5pPr marL="2057400" indent="-228600">
              <a:lnSpc>
                <a:spcPct val="90000"/>
              </a:lnSpc>
              <a:spcBef>
                <a:spcPts val="500"/>
              </a:spcBef>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9pPr>
          </a:lstStyle>
          <a:p>
            <a:pPr algn="ctr" eaLnBrk="1" hangingPunct="1">
              <a:lnSpc>
                <a:spcPct val="100000"/>
              </a:lnSpc>
              <a:spcAft>
                <a:spcPct val="0"/>
              </a:spcAft>
            </a:pPr>
            <a:r>
              <a:rPr lang="en-US" altLang="en-US" sz="4800" b="1" dirty="0">
                <a:latin typeface="BODONI 72 OLDSTYLE BOOK" pitchFamily="2" charset="0"/>
              </a:rPr>
              <a:t>Selling Technique</a:t>
            </a:r>
          </a:p>
        </p:txBody>
      </p:sp>
      <p:sp>
        <p:nvSpPr>
          <p:cNvPr id="4" name="TextBox 5">
            <a:extLst>
              <a:ext uri="{FF2B5EF4-FFF2-40B4-BE49-F238E27FC236}">
                <a16:creationId xmlns:a16="http://schemas.microsoft.com/office/drawing/2014/main" id="{EF9F7A8E-1347-5243-BA26-816ADA541BCB}"/>
              </a:ext>
            </a:extLst>
          </p:cNvPr>
          <p:cNvSpPr txBox="1"/>
          <p:nvPr/>
        </p:nvSpPr>
        <p:spPr>
          <a:xfrm>
            <a:off x="1145928" y="1473638"/>
            <a:ext cx="9900143" cy="4093428"/>
          </a:xfrm>
          <a:prstGeom prst="rect">
            <a:avLst/>
          </a:prstGeom>
          <a:noFill/>
          <a:ln cap="flat">
            <a:noFill/>
          </a:ln>
        </p:spPr>
        <p:txBody>
          <a:bodyPr wrap="square">
            <a:spAutoFit/>
          </a:bodyPr>
          <a:lstStyle/>
          <a:p>
            <a:pPr marL="514350" indent="-514350" eaLnBrk="1" fontAlgn="auto" hangingPunct="1">
              <a:spcBef>
                <a:spcPts val="0"/>
              </a:spcBef>
              <a:spcAft>
                <a:spcPts val="0"/>
              </a:spcAft>
              <a:buSzPct val="100000"/>
              <a:buFont typeface="Calibri Light"/>
              <a:buAutoNum type="arabicPeriod"/>
              <a:defRPr sz="1800" b="0" i="0" u="none" strike="noStrike" kern="0" cap="none" spc="0" baseline="0">
                <a:solidFill>
                  <a:srgbClr val="000000"/>
                </a:solidFill>
                <a:uFillTx/>
              </a:defRPr>
            </a:pPr>
            <a:r>
              <a:rPr lang="en-US" sz="3600" kern="0" dirty="0">
                <a:solidFill>
                  <a:srgbClr val="000000"/>
                </a:solidFill>
                <a:latin typeface="Bodoni 72 Oldstyle Book" pitchFamily="2" charset="0"/>
              </a:rPr>
              <a:t>What type of tanning product are you using today?</a:t>
            </a:r>
          </a:p>
          <a:p>
            <a:pPr marL="1657350" lvl="2" indent="-742950">
              <a:buSzPct val="100000"/>
              <a:buAutoNum type="alphaUcPeriod"/>
              <a:defRPr sz="1800" b="0" i="0" u="none" strike="noStrike" kern="0" cap="none" spc="0" baseline="0">
                <a:solidFill>
                  <a:srgbClr val="000000"/>
                </a:solidFill>
                <a:uFillTx/>
              </a:defRPr>
            </a:pPr>
            <a:r>
              <a:rPr lang="en-US" sz="3200" kern="0" dirty="0">
                <a:solidFill>
                  <a:srgbClr val="FF0000"/>
                </a:solidFill>
                <a:latin typeface="Bodoni 72 Oldstyle Book" pitchFamily="2" charset="0"/>
              </a:rPr>
              <a:t>Devoted Creations Lotion</a:t>
            </a:r>
          </a:p>
          <a:p>
            <a:pPr lvl="3">
              <a:buSzPct val="100000"/>
              <a:defRPr sz="1800" b="0" i="0" u="none" strike="noStrike" kern="0" cap="none" spc="0" baseline="0">
                <a:solidFill>
                  <a:srgbClr val="000000"/>
                </a:solidFill>
                <a:uFillTx/>
              </a:defRPr>
            </a:pPr>
            <a:r>
              <a:rPr lang="en-US" sz="3200" kern="0" dirty="0">
                <a:solidFill>
                  <a:srgbClr val="000000"/>
                </a:solidFill>
                <a:latin typeface="Bodoni 72 Oldstyle Book" pitchFamily="2" charset="0"/>
              </a:rPr>
              <a:t>	</a:t>
            </a:r>
            <a:r>
              <a:rPr lang="en-US" sz="3200" kern="0" dirty="0">
                <a:solidFill>
                  <a:srgbClr val="0432FF"/>
                </a:solidFill>
                <a:latin typeface="Bodoni 72 Oldstyle Book" pitchFamily="2" charset="0"/>
              </a:rPr>
              <a:t>a. Devoted Creations Classic </a:t>
            </a:r>
          </a:p>
          <a:p>
            <a:pPr lvl="3">
              <a:buSzPct val="100000"/>
              <a:defRPr sz="1800" b="0" i="0" u="none" strike="noStrike" kern="0" cap="none" spc="0" baseline="0">
                <a:solidFill>
                  <a:srgbClr val="000000"/>
                </a:solidFill>
                <a:uFillTx/>
              </a:defRPr>
            </a:pPr>
            <a:r>
              <a:rPr lang="en-US" sz="3200" kern="0" dirty="0">
                <a:solidFill>
                  <a:srgbClr val="0432FF"/>
                </a:solidFill>
                <a:latin typeface="Bodoni 72 Oldstyle Book" pitchFamily="2" charset="0"/>
              </a:rPr>
              <a:t>	b. Devoted Creations Color Rush</a:t>
            </a:r>
          </a:p>
          <a:p>
            <a:pPr marL="1657350" lvl="2" indent="-742950">
              <a:buSzPct val="100000"/>
              <a:buAutoNum type="alphaUcPeriod"/>
              <a:defRPr sz="1800" b="0" i="0" u="none" strike="noStrike" kern="0" cap="none" spc="0" baseline="0">
                <a:solidFill>
                  <a:srgbClr val="000000"/>
                </a:solidFill>
                <a:uFillTx/>
              </a:defRPr>
            </a:pPr>
            <a:r>
              <a:rPr lang="en-US" sz="3200" kern="0" dirty="0">
                <a:solidFill>
                  <a:srgbClr val="FF0000"/>
                </a:solidFill>
                <a:latin typeface="Bodoni 72 Oldstyle Book" pitchFamily="2" charset="0"/>
              </a:rPr>
              <a:t>Walmart -type Lotion</a:t>
            </a:r>
          </a:p>
          <a:p>
            <a:pPr lvl="3">
              <a:buSzPct val="100000"/>
              <a:defRPr sz="1800" b="0" i="0" u="none" strike="noStrike" kern="0" cap="none" spc="0" baseline="0">
                <a:solidFill>
                  <a:srgbClr val="000000"/>
                </a:solidFill>
                <a:uFillTx/>
              </a:defRPr>
            </a:pPr>
            <a:r>
              <a:rPr lang="en-US" sz="3200" kern="0" dirty="0">
                <a:solidFill>
                  <a:srgbClr val="0432FF"/>
                </a:solidFill>
                <a:latin typeface="Bodoni 72 Oldstyle Book" pitchFamily="2" charset="0"/>
              </a:rPr>
              <a:t>	a. May I see your lotion?</a:t>
            </a:r>
          </a:p>
          <a:p>
            <a:pPr marL="1657350" lvl="2" indent="-742950">
              <a:buSzPct val="100000"/>
              <a:buAutoNum type="alphaUcPeriod"/>
              <a:defRPr sz="1800" b="0" i="0" u="none" strike="noStrike" kern="0" cap="none" spc="0" baseline="0">
                <a:solidFill>
                  <a:srgbClr val="000000"/>
                </a:solidFill>
                <a:uFillTx/>
              </a:defRPr>
            </a:pPr>
            <a:r>
              <a:rPr lang="en-US" sz="3200" kern="0" dirty="0">
                <a:solidFill>
                  <a:srgbClr val="FF0000"/>
                </a:solidFill>
                <a:latin typeface="Bodoni 72 Oldstyle Book" pitchFamily="2" charset="0"/>
              </a:rPr>
              <a:t>”I am not using anything today”</a:t>
            </a:r>
          </a:p>
          <a:p>
            <a:pPr marL="742950" indent="-742950">
              <a:buSzPct val="100000"/>
              <a:buAutoNum type="arabicPeriod"/>
              <a:defRPr sz="1800" b="0" i="0" u="none" strike="noStrike" kern="0" cap="none" spc="0" baseline="0">
                <a:solidFill>
                  <a:srgbClr val="000000"/>
                </a:solidFill>
                <a:uFillTx/>
              </a:defRPr>
            </a:pPr>
            <a:r>
              <a:rPr lang="en-US" sz="3200" kern="0" dirty="0">
                <a:latin typeface="Bodoni 72 Oldstyle Book" pitchFamily="2" charset="0"/>
              </a:rPr>
              <a:t>Educate, Don’t Alienate</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down)">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4">
                                            <p:txEl>
                                              <p:pRg st="4" end="4"/>
                                            </p:txEl>
                                          </p:spTgt>
                                        </p:tgtEl>
                                        <p:attrNameLst>
                                          <p:attrName>style.visibility</p:attrName>
                                        </p:attrNameLst>
                                      </p:cBhvr>
                                      <p:to>
                                        <p:strVal val="visible"/>
                                      </p:to>
                                    </p:set>
                                    <p:animEffect transition="in" filter="wipe(down)">
                                      <p:cBhvr>
                                        <p:cTn id="17" dur="500"/>
                                        <p:tgtEl>
                                          <p:spTgt spid="4">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4">
                                            <p:txEl>
                                              <p:pRg st="6" end="6"/>
                                            </p:txEl>
                                          </p:spTgt>
                                        </p:tgtEl>
                                        <p:attrNameLst>
                                          <p:attrName>style.visibility</p:attrName>
                                        </p:attrNameLst>
                                      </p:cBhvr>
                                      <p:to>
                                        <p:strVal val="visible"/>
                                      </p:to>
                                    </p:set>
                                    <p:animEffect transition="in" filter="wipe(down)">
                                      <p:cBhvr>
                                        <p:cTn id="22" dur="500"/>
                                        <p:tgtEl>
                                          <p:spTgt spid="4">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4">
                                            <p:txEl>
                                              <p:pRg st="7" end="7"/>
                                            </p:txEl>
                                          </p:spTgt>
                                        </p:tgtEl>
                                        <p:attrNameLst>
                                          <p:attrName>style.visibility</p:attrName>
                                        </p:attrNameLst>
                                      </p:cBhvr>
                                      <p:to>
                                        <p:strVal val="visible"/>
                                      </p:to>
                                    </p:set>
                                    <p:animEffect transition="in" filter="wipe(down)">
                                      <p:cBhvr>
                                        <p:cTn id="27" dur="500"/>
                                        <p:tgtEl>
                                          <p:spTgt spid="4">
                                            <p:txEl>
                                              <p:pRg st="7" end="7"/>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4">
                                            <p:txEl>
                                              <p:pRg st="2" end="2"/>
                                            </p:txEl>
                                          </p:spTgt>
                                        </p:tgtEl>
                                        <p:attrNameLst>
                                          <p:attrName>style.visibility</p:attrName>
                                        </p:attrNameLst>
                                      </p:cBhvr>
                                      <p:to>
                                        <p:strVal val="visible"/>
                                      </p:to>
                                    </p:set>
                                    <p:animEffect transition="in" filter="wipe(down)">
                                      <p:cBhvr>
                                        <p:cTn id="32" dur="500"/>
                                        <p:tgtEl>
                                          <p:spTgt spid="4">
                                            <p:txEl>
                                              <p:pRg st="2" end="2"/>
                                            </p:txEl>
                                          </p:spTgt>
                                        </p:tgtEl>
                                      </p:cBhvr>
                                    </p:animEffect>
                                  </p:childTnLst>
                                </p:cTn>
                              </p:par>
                              <p:par>
                                <p:cTn id="33" presetID="22" presetClass="entr" presetSubtype="4" fill="hold" nodeType="withEffect">
                                  <p:stCondLst>
                                    <p:cond delay="0"/>
                                  </p:stCondLst>
                                  <p:childTnLst>
                                    <p:set>
                                      <p:cBhvr>
                                        <p:cTn id="34" dur="1" fill="hold">
                                          <p:stCondLst>
                                            <p:cond delay="0"/>
                                          </p:stCondLst>
                                        </p:cTn>
                                        <p:tgtEl>
                                          <p:spTgt spid="4">
                                            <p:txEl>
                                              <p:pRg st="3" end="3"/>
                                            </p:txEl>
                                          </p:spTgt>
                                        </p:tgtEl>
                                        <p:attrNameLst>
                                          <p:attrName>style.visibility</p:attrName>
                                        </p:attrNameLst>
                                      </p:cBhvr>
                                      <p:to>
                                        <p:strVal val="visible"/>
                                      </p:to>
                                    </p:set>
                                    <p:animEffect transition="in" filter="wipe(down)">
                                      <p:cBhvr>
                                        <p:cTn id="35" dur="500"/>
                                        <p:tgtEl>
                                          <p:spTgt spid="4">
                                            <p:txEl>
                                              <p:pRg st="3" end="3"/>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nodeType="clickEffect">
                                  <p:stCondLst>
                                    <p:cond delay="0"/>
                                  </p:stCondLst>
                                  <p:childTnLst>
                                    <p:set>
                                      <p:cBhvr>
                                        <p:cTn id="39" dur="1" fill="hold">
                                          <p:stCondLst>
                                            <p:cond delay="0"/>
                                          </p:stCondLst>
                                        </p:cTn>
                                        <p:tgtEl>
                                          <p:spTgt spid="4">
                                            <p:txEl>
                                              <p:pRg st="5" end="5"/>
                                            </p:txEl>
                                          </p:spTgt>
                                        </p:tgtEl>
                                        <p:attrNameLst>
                                          <p:attrName>style.visibility</p:attrName>
                                        </p:attrNameLst>
                                      </p:cBhvr>
                                      <p:to>
                                        <p:strVal val="visible"/>
                                      </p:to>
                                    </p:set>
                                    <p:animEffect transition="in" filter="wipe(down)">
                                      <p:cBhvr>
                                        <p:cTn id="40"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agram&#10;&#10;Description automatically generated with medium confidence">
            <a:extLst>
              <a:ext uri="{FF2B5EF4-FFF2-40B4-BE49-F238E27FC236}">
                <a16:creationId xmlns:a16="http://schemas.microsoft.com/office/drawing/2014/main" id="{A83D0348-0670-EB41-B74D-8BADD95C289A}"/>
              </a:ext>
            </a:extLst>
          </p:cNvPr>
          <p:cNvPicPr>
            <a:picLocks noChangeAspect="1"/>
          </p:cNvPicPr>
          <p:nvPr/>
        </p:nvPicPr>
        <p:blipFill>
          <a:blip r:embed="rId2"/>
          <a:stretch>
            <a:fillRect/>
          </a:stretch>
        </p:blipFill>
        <p:spPr>
          <a:xfrm>
            <a:off x="4930" y="0"/>
            <a:ext cx="12182140" cy="6858000"/>
          </a:xfrm>
          <a:prstGeom prst="rect">
            <a:avLst/>
          </a:prstGeom>
        </p:spPr>
      </p:pic>
      <p:sp>
        <p:nvSpPr>
          <p:cNvPr id="185346" name="TextBox 3">
            <a:extLst>
              <a:ext uri="{FF2B5EF4-FFF2-40B4-BE49-F238E27FC236}">
                <a16:creationId xmlns:a16="http://schemas.microsoft.com/office/drawing/2014/main" id="{35066693-0F47-DB4B-BDF9-818D2E83DBB4}"/>
              </a:ext>
            </a:extLst>
          </p:cNvPr>
          <p:cNvSpPr txBox="1">
            <a:spLocks noChangeArrowheads="1"/>
          </p:cNvSpPr>
          <p:nvPr/>
        </p:nvSpPr>
        <p:spPr bwMode="auto">
          <a:xfrm>
            <a:off x="3344863" y="530225"/>
            <a:ext cx="550227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1">
            <a:spAutoFit/>
          </a:bodyPr>
          <a:lstStyle>
            <a:lvl1pPr>
              <a:lnSpc>
                <a:spcPct val="90000"/>
              </a:lnSpc>
              <a:spcAft>
                <a:spcPts val="1413"/>
              </a:spcAft>
              <a:defRPr sz="2800">
                <a:solidFill>
                  <a:srgbClr val="000000"/>
                </a:solidFill>
                <a:latin typeface="Calibri" panose="020F0502020204030204" pitchFamily="34" charset="0"/>
                <a:ea typeface="SimSun" panose="02010600030101010101" pitchFamily="2" charset="-122"/>
              </a:defRPr>
            </a:lvl1pPr>
            <a:lvl2pPr marL="742950" indent="-285750">
              <a:lnSpc>
                <a:spcPct val="90000"/>
              </a:lnSpc>
              <a:spcBef>
                <a:spcPts val="500"/>
              </a:spcBef>
              <a:buSzPct val="100000"/>
              <a:buFont typeface="Arial" panose="020B0604020202020204" pitchFamily="34" charset="0"/>
              <a:buChar char="•"/>
              <a:defRPr sz="2400">
                <a:solidFill>
                  <a:srgbClr val="000000"/>
                </a:solidFill>
                <a:latin typeface="Calibri" panose="020F0502020204030204" pitchFamily="34" charset="0"/>
                <a:ea typeface="SimSun" panose="02010600030101010101" pitchFamily="2" charset="-122"/>
              </a:defRPr>
            </a:lvl2pPr>
            <a:lvl3pPr marL="1143000" indent="-228600">
              <a:lnSpc>
                <a:spcPct val="90000"/>
              </a:lnSpc>
              <a:spcBef>
                <a:spcPts val="500"/>
              </a:spcBef>
              <a:buSzPct val="100000"/>
              <a:buFont typeface="Arial" panose="020B0604020202020204" pitchFamily="34" charset="0"/>
              <a:buChar char="•"/>
              <a:defRPr sz="2000">
                <a:solidFill>
                  <a:srgbClr val="000000"/>
                </a:solidFill>
                <a:latin typeface="Calibri" panose="020F0502020204030204" pitchFamily="34" charset="0"/>
                <a:ea typeface="SimSun" panose="02010600030101010101" pitchFamily="2" charset="-122"/>
              </a:defRPr>
            </a:lvl3pPr>
            <a:lvl4pPr marL="1600200" indent="-228600">
              <a:lnSpc>
                <a:spcPct val="90000"/>
              </a:lnSpc>
              <a:spcBef>
                <a:spcPts val="500"/>
              </a:spcBef>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4pPr>
            <a:lvl5pPr marL="2057400" indent="-228600">
              <a:lnSpc>
                <a:spcPct val="90000"/>
              </a:lnSpc>
              <a:spcBef>
                <a:spcPts val="500"/>
              </a:spcBef>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9pPr>
          </a:lstStyle>
          <a:p>
            <a:pPr algn="ctr" eaLnBrk="1" hangingPunct="1">
              <a:lnSpc>
                <a:spcPct val="100000"/>
              </a:lnSpc>
              <a:spcAft>
                <a:spcPct val="0"/>
              </a:spcAft>
            </a:pPr>
            <a:r>
              <a:rPr lang="en-US" altLang="en-US" sz="4800" b="1" dirty="0">
                <a:latin typeface="BODONI 72 OLDSTYLE BOOK" pitchFamily="2" charset="0"/>
              </a:rPr>
              <a:t>Selling Technique</a:t>
            </a:r>
          </a:p>
        </p:txBody>
      </p:sp>
      <p:sp>
        <p:nvSpPr>
          <p:cNvPr id="4" name="TextBox 5">
            <a:extLst>
              <a:ext uri="{FF2B5EF4-FFF2-40B4-BE49-F238E27FC236}">
                <a16:creationId xmlns:a16="http://schemas.microsoft.com/office/drawing/2014/main" id="{EF9F7A8E-1347-5243-BA26-816ADA541BCB}"/>
              </a:ext>
            </a:extLst>
          </p:cNvPr>
          <p:cNvSpPr txBox="1"/>
          <p:nvPr/>
        </p:nvSpPr>
        <p:spPr>
          <a:xfrm>
            <a:off x="1034143" y="1599762"/>
            <a:ext cx="10668000" cy="3139321"/>
          </a:xfrm>
          <a:prstGeom prst="rect">
            <a:avLst/>
          </a:prstGeom>
          <a:noFill/>
          <a:ln cap="flat">
            <a:noFill/>
          </a:ln>
        </p:spPr>
        <p:txBody>
          <a:bodyPr wrap="square">
            <a:spAutoFit/>
          </a:bodyPr>
          <a:lstStyle/>
          <a:p>
            <a:pPr eaLnBrk="1" fontAlgn="auto" hangingPunct="1">
              <a:spcBef>
                <a:spcPts val="0"/>
              </a:spcBef>
              <a:spcAft>
                <a:spcPts val="0"/>
              </a:spcAft>
              <a:buSzPct val="100000"/>
              <a:defRPr sz="1800" b="0" i="0" u="none" strike="noStrike" kern="0" cap="none" spc="0" baseline="0">
                <a:solidFill>
                  <a:srgbClr val="000000"/>
                </a:solidFill>
                <a:uFillTx/>
              </a:defRPr>
            </a:pPr>
            <a:r>
              <a:rPr lang="en-US" sz="3200" kern="0" dirty="0">
                <a:solidFill>
                  <a:srgbClr val="000000"/>
                </a:solidFill>
                <a:latin typeface="Bodoni 72 Oldstyle Book" pitchFamily="2" charset="0"/>
              </a:rPr>
              <a:t>3. I am going to show you 2 products that I think would be great for you.</a:t>
            </a:r>
          </a:p>
          <a:p>
            <a:pPr eaLnBrk="1" fontAlgn="auto" hangingPunct="1">
              <a:spcBef>
                <a:spcPts val="0"/>
              </a:spcBef>
              <a:spcAft>
                <a:spcPts val="0"/>
              </a:spcAft>
              <a:buSzPct val="100000"/>
              <a:defRPr sz="1800" b="0" i="0" u="none" strike="noStrike" kern="0" cap="none" spc="0" baseline="0">
                <a:solidFill>
                  <a:srgbClr val="000000"/>
                </a:solidFill>
                <a:uFillTx/>
              </a:defRPr>
            </a:pPr>
            <a:r>
              <a:rPr lang="en-US" sz="1400" kern="0" dirty="0">
                <a:solidFill>
                  <a:srgbClr val="000000"/>
                </a:solidFill>
                <a:latin typeface="Bodoni 72 Oldstyle Book" pitchFamily="2" charset="0"/>
              </a:rPr>
              <a:t>	**Bring down 2-4 products</a:t>
            </a:r>
          </a:p>
          <a:p>
            <a:pPr eaLnBrk="1" fontAlgn="auto" hangingPunct="1">
              <a:spcBef>
                <a:spcPts val="0"/>
              </a:spcBef>
              <a:spcAft>
                <a:spcPts val="0"/>
              </a:spcAft>
              <a:buSzPct val="100000"/>
              <a:defRPr sz="1800" b="0" i="0" u="none" strike="noStrike" kern="0" cap="none" spc="0" baseline="0">
                <a:solidFill>
                  <a:srgbClr val="000000"/>
                </a:solidFill>
                <a:uFillTx/>
              </a:defRPr>
            </a:pPr>
            <a:endParaRPr lang="en-US" kern="0" dirty="0">
              <a:solidFill>
                <a:srgbClr val="000000"/>
              </a:solidFill>
              <a:latin typeface="Bodoni 72 Oldstyle Book" pitchFamily="2" charset="0"/>
            </a:endParaRPr>
          </a:p>
          <a:p>
            <a:pPr eaLnBrk="1" fontAlgn="auto" hangingPunct="1">
              <a:spcBef>
                <a:spcPts val="0"/>
              </a:spcBef>
              <a:spcAft>
                <a:spcPts val="0"/>
              </a:spcAft>
              <a:buSzPct val="100000"/>
              <a:defRPr sz="1800" b="0" i="0" u="none" strike="noStrike" kern="0" cap="none" spc="0" baseline="0">
                <a:solidFill>
                  <a:srgbClr val="000000"/>
                </a:solidFill>
                <a:uFillTx/>
              </a:defRPr>
            </a:pPr>
            <a:r>
              <a:rPr lang="en-US" sz="3200" kern="0" dirty="0">
                <a:solidFill>
                  <a:srgbClr val="000000"/>
                </a:solidFill>
                <a:latin typeface="Bodoni 72 Oldstyle Book" pitchFamily="2" charset="0"/>
              </a:rPr>
              <a:t>4. Commercialize the lotion/personal statements/sales points</a:t>
            </a:r>
          </a:p>
          <a:p>
            <a:pPr eaLnBrk="1" fontAlgn="auto" hangingPunct="1">
              <a:spcBef>
                <a:spcPts val="0"/>
              </a:spcBef>
              <a:spcAft>
                <a:spcPts val="0"/>
              </a:spcAft>
              <a:buSzPct val="100000"/>
              <a:defRPr sz="1800" b="0" i="0" u="none" strike="noStrike" kern="0" cap="none" spc="0" baseline="0">
                <a:solidFill>
                  <a:srgbClr val="000000"/>
                </a:solidFill>
                <a:uFillTx/>
              </a:defRPr>
            </a:pPr>
            <a:r>
              <a:rPr lang="en-US" sz="1400" kern="0" dirty="0">
                <a:solidFill>
                  <a:srgbClr val="000000"/>
                </a:solidFill>
                <a:latin typeface="Bodoni 72 Oldstyle Book" pitchFamily="2" charset="0"/>
              </a:rPr>
              <a:t>	Name</a:t>
            </a:r>
          </a:p>
          <a:p>
            <a:pPr eaLnBrk="1" fontAlgn="auto" hangingPunct="1">
              <a:spcBef>
                <a:spcPts val="0"/>
              </a:spcBef>
              <a:spcAft>
                <a:spcPts val="0"/>
              </a:spcAft>
              <a:buSzPct val="100000"/>
              <a:defRPr sz="1800" b="0" i="0" u="none" strike="noStrike" kern="0" cap="none" spc="0" baseline="0">
                <a:solidFill>
                  <a:srgbClr val="000000"/>
                </a:solidFill>
                <a:uFillTx/>
              </a:defRPr>
            </a:pPr>
            <a:r>
              <a:rPr lang="en-US" sz="1400" kern="0" dirty="0">
                <a:solidFill>
                  <a:srgbClr val="000000"/>
                </a:solidFill>
                <a:latin typeface="Bodoni 72 Oldstyle Book" pitchFamily="2" charset="0"/>
              </a:rPr>
              <a:t>	Category</a:t>
            </a:r>
          </a:p>
          <a:p>
            <a:pPr eaLnBrk="1" fontAlgn="auto" hangingPunct="1">
              <a:spcBef>
                <a:spcPts val="0"/>
              </a:spcBef>
              <a:spcAft>
                <a:spcPts val="0"/>
              </a:spcAft>
              <a:buSzPct val="100000"/>
              <a:defRPr sz="1800" b="0" i="0" u="none" strike="noStrike" kern="0" cap="none" spc="0" baseline="0">
                <a:solidFill>
                  <a:srgbClr val="000000"/>
                </a:solidFill>
                <a:uFillTx/>
              </a:defRPr>
            </a:pPr>
            <a:r>
              <a:rPr lang="en-US" sz="1400" kern="0" dirty="0">
                <a:solidFill>
                  <a:srgbClr val="000000"/>
                </a:solidFill>
                <a:latin typeface="Bodoni 72 Oldstyle Book" pitchFamily="2" charset="0"/>
              </a:rPr>
              <a:t>	How the base will make their skin feel</a:t>
            </a:r>
          </a:p>
          <a:p>
            <a:pPr eaLnBrk="1" fontAlgn="auto" hangingPunct="1">
              <a:spcBef>
                <a:spcPts val="0"/>
              </a:spcBef>
              <a:spcAft>
                <a:spcPts val="0"/>
              </a:spcAft>
              <a:buSzPct val="100000"/>
              <a:defRPr sz="1800" b="0" i="0" u="none" strike="noStrike" kern="0" cap="none" spc="0" baseline="0">
                <a:solidFill>
                  <a:srgbClr val="000000"/>
                </a:solidFill>
                <a:uFillTx/>
              </a:defRPr>
            </a:pPr>
            <a:r>
              <a:rPr lang="en-US" sz="1400" kern="0" dirty="0">
                <a:solidFill>
                  <a:srgbClr val="000000"/>
                </a:solidFill>
                <a:latin typeface="Bodoni 72 Oldstyle Book" pitchFamily="2" charset="0"/>
              </a:rPr>
              <a:t>	3-5 key ingredients &amp; what they do</a:t>
            </a:r>
          </a:p>
          <a:p>
            <a:pPr eaLnBrk="1" fontAlgn="auto" hangingPunct="1">
              <a:spcBef>
                <a:spcPts val="0"/>
              </a:spcBef>
              <a:spcAft>
                <a:spcPts val="0"/>
              </a:spcAft>
              <a:buSzPct val="100000"/>
              <a:defRPr sz="1800" b="0" i="0" u="none" strike="noStrike" kern="0" cap="none" spc="0" baseline="0">
                <a:solidFill>
                  <a:srgbClr val="000000"/>
                </a:solidFill>
                <a:uFillTx/>
              </a:defRPr>
            </a:pPr>
            <a:r>
              <a:rPr lang="en-US" sz="1400" kern="0" dirty="0">
                <a:solidFill>
                  <a:srgbClr val="000000"/>
                </a:solidFill>
                <a:latin typeface="Bodoni 72 Oldstyle Book" pitchFamily="2" charset="0"/>
              </a:rPr>
              <a:t>	Add in the closing statement</a:t>
            </a:r>
          </a:p>
        </p:txBody>
      </p:sp>
    </p:spTree>
    <p:extLst>
      <p:ext uri="{BB962C8B-B14F-4D97-AF65-F5344CB8AC3E}">
        <p14:creationId xmlns:p14="http://schemas.microsoft.com/office/powerpoint/2010/main" val="3987664728"/>
      </p:ext>
    </p:extLst>
  </p:cSld>
  <p:clrMapOvr>
    <a:masterClrMapping/>
  </p:clrMapOvr>
  <p:transition spd="slow"/>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10;&#10;Description automatically generated">
            <a:extLst>
              <a:ext uri="{FF2B5EF4-FFF2-40B4-BE49-F238E27FC236}">
                <a16:creationId xmlns:a16="http://schemas.microsoft.com/office/drawing/2014/main" id="{2268D829-FAFB-BC41-99AC-BEFA616BB16F}"/>
              </a:ext>
            </a:extLst>
          </p:cNvPr>
          <p:cNvPicPr>
            <a:picLocks noChangeAspect="1"/>
          </p:cNvPicPr>
          <p:nvPr/>
        </p:nvPicPr>
        <p:blipFill>
          <a:blip r:embed="rId2"/>
          <a:stretch>
            <a:fillRect/>
          </a:stretch>
        </p:blipFill>
        <p:spPr>
          <a:xfrm>
            <a:off x="4930" y="0"/>
            <a:ext cx="12182140" cy="6858000"/>
          </a:xfrm>
          <a:prstGeom prst="rect">
            <a:avLst/>
          </a:prstGeom>
        </p:spPr>
      </p:pic>
      <p:sp>
        <p:nvSpPr>
          <p:cNvPr id="5" name="Content Placeholder 2">
            <a:extLst>
              <a:ext uri="{FF2B5EF4-FFF2-40B4-BE49-F238E27FC236}">
                <a16:creationId xmlns:a16="http://schemas.microsoft.com/office/drawing/2014/main" id="{FB36BA7F-486F-5C43-9E3D-899C044DD04B}"/>
              </a:ext>
            </a:extLst>
          </p:cNvPr>
          <p:cNvSpPr txBox="1"/>
          <p:nvPr/>
        </p:nvSpPr>
        <p:spPr>
          <a:xfrm>
            <a:off x="4229100" y="292100"/>
            <a:ext cx="7645400" cy="4991100"/>
          </a:xfrm>
          <a:prstGeom prst="rect">
            <a:avLst/>
          </a:prstGeom>
          <a:noFill/>
          <a:ln cap="flat">
            <a:noFill/>
          </a:ln>
        </p:spPr>
        <p:txBody>
          <a:bodyPr vert="horz" wrap="square" lIns="91440" tIns="45720" rIns="91440" bIns="45720" anchor="t" anchorCtr="0" compatLnSpc="1">
            <a:noAutofit/>
          </a:bodyPr>
          <a:lstStyle/>
          <a:p>
            <a:r>
              <a:rPr lang="en-US" sz="2400" dirty="0">
                <a:latin typeface="Bodoni 72 Book" pitchFamily="2" charset="0"/>
                <a:ea typeface="Baskerville" panose="02020502070401020303" pitchFamily="18" charset="0"/>
              </a:rPr>
              <a:t>Bronze Confidential is a </a:t>
            </a:r>
            <a:r>
              <a:rPr lang="en-US" sz="2400" b="1" i="1" dirty="0">
                <a:latin typeface="BODONI 72 BOOK" pitchFamily="2" charset="0"/>
                <a:ea typeface="Baskerville" panose="02020502070401020303" pitchFamily="18" charset="0"/>
              </a:rPr>
              <a:t>super dark triple bronzer </a:t>
            </a:r>
            <a:r>
              <a:rPr lang="en-US" sz="2400" dirty="0">
                <a:latin typeface="Bodoni 72 Book" pitchFamily="2" charset="0"/>
                <a:ea typeface="Baskerville" panose="02020502070401020303" pitchFamily="18" charset="0"/>
              </a:rPr>
              <a:t>with a </a:t>
            </a:r>
            <a:r>
              <a:rPr lang="en-US" sz="2400" dirty="0">
                <a:highlight>
                  <a:srgbClr val="FFFF00"/>
                </a:highlight>
                <a:latin typeface="Bodoni 72 Book" pitchFamily="2" charset="0"/>
                <a:ea typeface="Baskerville" panose="02020502070401020303" pitchFamily="18" charset="0"/>
              </a:rPr>
              <a:t>revolutionary base that not only keeps your skin super soft and feel like you don’t have any lotion on but it allows the skincare ingredients to absorb deeper into your skin</a:t>
            </a:r>
            <a:r>
              <a:rPr lang="en-US" sz="2400" dirty="0">
                <a:latin typeface="Bodoni 72 Book" pitchFamily="2" charset="0"/>
                <a:ea typeface="Baskerville" panose="02020502070401020303" pitchFamily="18" charset="0"/>
              </a:rPr>
              <a:t>. Being a triple bronzer means it has </a:t>
            </a:r>
            <a:r>
              <a:rPr lang="en-US" sz="2400" b="1" dirty="0">
                <a:latin typeface="BODONI 72 BOOK" pitchFamily="2" charset="0"/>
                <a:ea typeface="Baskerville" panose="02020502070401020303" pitchFamily="18" charset="0"/>
              </a:rPr>
              <a:t>cosmetic, natural and delayed bronzers with </a:t>
            </a:r>
            <a:r>
              <a:rPr lang="en-US" sz="2400" b="1" i="1" dirty="0">
                <a:latin typeface="BODONI 72 BOOK" pitchFamily="2" charset="0"/>
                <a:ea typeface="Baskerville" panose="02020502070401020303" pitchFamily="18" charset="0"/>
              </a:rPr>
              <a:t>anti-orange technology </a:t>
            </a:r>
            <a:r>
              <a:rPr lang="en-US" sz="2400" dirty="0">
                <a:latin typeface="Bodoni 72 Book" pitchFamily="2" charset="0"/>
                <a:ea typeface="Baskerville" panose="02020502070401020303" pitchFamily="18" charset="0"/>
              </a:rPr>
              <a:t>to help you tan more on a natural brown side! It contains </a:t>
            </a:r>
            <a:r>
              <a:rPr lang="en-US" sz="2400" b="1" dirty="0">
                <a:highlight>
                  <a:srgbClr val="FFFF00"/>
                </a:highlight>
                <a:latin typeface="BODONI 72 BOOK" pitchFamily="2" charset="0"/>
                <a:ea typeface="Baskerville" panose="02020502070401020303" pitchFamily="18" charset="0"/>
              </a:rPr>
              <a:t>Plant Based Stem cell extracts</a:t>
            </a:r>
            <a:r>
              <a:rPr lang="en-US" sz="2400" dirty="0">
                <a:highlight>
                  <a:srgbClr val="FFFF00"/>
                </a:highlight>
                <a:latin typeface="Bodoni 72 Book" pitchFamily="2" charset="0"/>
                <a:ea typeface="Baskerville" panose="02020502070401020303" pitchFamily="18" charset="0"/>
              </a:rPr>
              <a:t> </a:t>
            </a:r>
            <a:r>
              <a:rPr lang="en-US" sz="2400" dirty="0">
                <a:latin typeface="Bodoni 72 Book" pitchFamily="2" charset="0"/>
                <a:ea typeface="Baskerville" panose="02020502070401020303" pitchFamily="18" charset="0"/>
              </a:rPr>
              <a:t>to help increase collagen production in the skin which over time fills in any fine lines and wrinkles in the skin. It also contains </a:t>
            </a:r>
            <a:r>
              <a:rPr lang="en-US" sz="2400" b="1" dirty="0">
                <a:highlight>
                  <a:srgbClr val="FFFF00"/>
                </a:highlight>
                <a:latin typeface="BODONI 72 BOOK" pitchFamily="2" charset="0"/>
                <a:ea typeface="Baskerville" panose="02020502070401020303" pitchFamily="18" charset="0"/>
              </a:rPr>
              <a:t>organic grape water </a:t>
            </a:r>
            <a:r>
              <a:rPr lang="en-US" sz="2400" dirty="0">
                <a:latin typeface="Bodoni 72 Book" pitchFamily="2" charset="0"/>
                <a:ea typeface="Baskerville" panose="02020502070401020303" pitchFamily="18" charset="0"/>
              </a:rPr>
              <a:t>which is a prebiotic for our skin’s microbiome to keep the outer layers of our skin healthy. This product contains </a:t>
            </a:r>
            <a:r>
              <a:rPr lang="en-US" sz="2400" b="1" i="1" dirty="0">
                <a:latin typeface="BODONI 72 BOOK" pitchFamily="2" charset="0"/>
                <a:ea typeface="Baskerville" panose="02020502070401020303" pitchFamily="18" charset="0"/>
              </a:rPr>
              <a:t>skin tightening and toning, cellulite fighting, and odor eliminating technologies </a:t>
            </a:r>
            <a:r>
              <a:rPr lang="en-US" sz="2400" i="1" dirty="0">
                <a:latin typeface="Bodoni 72 Book" pitchFamily="2" charset="0"/>
                <a:ea typeface="Baskerville" panose="02020502070401020303" pitchFamily="18" charset="0"/>
              </a:rPr>
              <a:t>so you don’t smell like tanning</a:t>
            </a:r>
            <a:r>
              <a:rPr lang="en-US" sz="2400" dirty="0">
                <a:latin typeface="Bodoni 72 Book" pitchFamily="2" charset="0"/>
                <a:ea typeface="Baskerville" panose="02020502070401020303" pitchFamily="18" charset="0"/>
              </a:rPr>
              <a:t>!</a:t>
            </a:r>
            <a:br>
              <a:rPr lang="en-US" sz="2400" dirty="0">
                <a:latin typeface="Bodoni 72 Book" pitchFamily="2" charset="0"/>
                <a:ea typeface="Baskerville" panose="02020502070401020303" pitchFamily="18" charset="0"/>
              </a:rPr>
            </a:br>
            <a:endParaRPr lang="en-US" sz="2400" dirty="0">
              <a:latin typeface="Bodoni 72 Book" pitchFamily="2" charset="0"/>
              <a:ea typeface="Baskerville" panose="02020502070401020303" pitchFamily="18" charset="0"/>
            </a:endParaRP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sz="2400" b="0" i="0" u="none" strike="noStrike" kern="1200" cap="none" spc="0" baseline="0" dirty="0">
              <a:solidFill>
                <a:srgbClr val="000000"/>
              </a:solidFill>
              <a:uFillTx/>
              <a:latin typeface="Bodoni 72 Book" pitchFamily="2" charset="0"/>
              <a:ea typeface="Baskerville" panose="02020502070401020303" pitchFamily="18" charset="0"/>
              <a:cs typeface="Lucida Sans" pitchFamily="2"/>
            </a:endParaRPr>
          </a:p>
          <a:p>
            <a:pPr marR="0" lvl="0" algn="l" defTabSz="914400" rtl="0" fontAlgn="auto" hangingPunct="1">
              <a:spcBef>
                <a:spcPts val="0"/>
              </a:spcBef>
              <a:spcAft>
                <a:spcPts val="815"/>
              </a:spcAft>
              <a:tabLst/>
              <a:defRPr sz="1800" b="0" i="0" u="none" strike="noStrike" kern="0" cap="none" spc="0" baseline="0">
                <a:solidFill>
                  <a:srgbClr val="000000"/>
                </a:solidFill>
                <a:uFillTx/>
              </a:defRPr>
            </a:pPr>
            <a:endParaRPr lang="en-US" sz="2400" b="0" i="0" u="none" strike="noStrike" kern="1200" cap="none" spc="0" baseline="0" dirty="0">
              <a:solidFill>
                <a:srgbClr val="000000"/>
              </a:solidFill>
              <a:uFillTx/>
              <a:latin typeface="Bodoni 72 Book" pitchFamily="2" charset="0"/>
              <a:ea typeface="Baskerville" panose="02020502070401020303" pitchFamily="18" charset="0"/>
              <a:cs typeface="Lucida Sans" pitchFamily="2"/>
            </a:endParaRPr>
          </a:p>
        </p:txBody>
      </p:sp>
    </p:spTree>
    <p:extLst>
      <p:ext uri="{BB962C8B-B14F-4D97-AF65-F5344CB8AC3E}">
        <p14:creationId xmlns:p14="http://schemas.microsoft.com/office/powerpoint/2010/main" val="34522173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application&#10;&#10;Description automatically generated">
            <a:extLst>
              <a:ext uri="{FF2B5EF4-FFF2-40B4-BE49-F238E27FC236}">
                <a16:creationId xmlns:a16="http://schemas.microsoft.com/office/drawing/2014/main" id="{BD164FE8-0DEB-3847-90A9-13D70FD7537E}"/>
              </a:ext>
            </a:extLst>
          </p:cNvPr>
          <p:cNvPicPr>
            <a:picLocks noChangeAspect="1"/>
          </p:cNvPicPr>
          <p:nvPr/>
        </p:nvPicPr>
        <p:blipFill>
          <a:blip r:embed="rId2"/>
          <a:stretch>
            <a:fillRect/>
          </a:stretch>
        </p:blipFill>
        <p:spPr>
          <a:xfrm>
            <a:off x="4930" y="0"/>
            <a:ext cx="12182140" cy="6858000"/>
          </a:xfrm>
          <a:prstGeom prst="rect">
            <a:avLst/>
          </a:prstGeom>
        </p:spPr>
      </p:pic>
      <p:sp>
        <p:nvSpPr>
          <p:cNvPr id="7" name="Content Placeholder 2">
            <a:extLst>
              <a:ext uri="{FF2B5EF4-FFF2-40B4-BE49-F238E27FC236}">
                <a16:creationId xmlns:a16="http://schemas.microsoft.com/office/drawing/2014/main" id="{E3A646E6-DF61-F44D-82FD-8720D9E2BFF5}"/>
              </a:ext>
            </a:extLst>
          </p:cNvPr>
          <p:cNvSpPr txBox="1"/>
          <p:nvPr/>
        </p:nvSpPr>
        <p:spPr>
          <a:xfrm>
            <a:off x="4114800" y="292100"/>
            <a:ext cx="7759700" cy="5321300"/>
          </a:xfrm>
          <a:prstGeom prst="rect">
            <a:avLst/>
          </a:prstGeom>
          <a:noFill/>
          <a:ln cap="flat">
            <a:noFill/>
          </a:ln>
        </p:spPr>
        <p:txBody>
          <a:bodyPr vert="horz" wrap="square" lIns="91440" tIns="45720" rIns="91440" bIns="45720" anchor="t" anchorCtr="0" compatLnSpc="1">
            <a:noAutofit/>
          </a:bodyPr>
          <a:lstStyle/>
          <a:p>
            <a:r>
              <a:rPr lang="en-US" sz="2300" dirty="0">
                <a:latin typeface="Bodoni 72 Book" pitchFamily="2" charset="0"/>
                <a:ea typeface="Baskerville" panose="02020502070401020303" pitchFamily="18" charset="0"/>
              </a:rPr>
              <a:t>Sunset Strip is the newest </a:t>
            </a:r>
            <a:r>
              <a:rPr lang="en-US" sz="2300" b="1" i="1" dirty="0">
                <a:latin typeface="BODONI 72 BOOK" pitchFamily="2" charset="0"/>
                <a:ea typeface="Baskerville" panose="02020502070401020303" pitchFamily="18" charset="0"/>
              </a:rPr>
              <a:t>natural bronzer </a:t>
            </a:r>
            <a:r>
              <a:rPr lang="en-US" sz="2300" dirty="0">
                <a:latin typeface="Bodoni 72 Book" pitchFamily="2" charset="0"/>
                <a:ea typeface="Baskerville" panose="02020502070401020303" pitchFamily="18" charset="0"/>
              </a:rPr>
              <a:t>in the Devoted Creations collection! It is </a:t>
            </a:r>
            <a:r>
              <a:rPr lang="en-US" sz="2300" b="1" i="1" dirty="0">
                <a:latin typeface="Bodoni 72 Book" pitchFamily="2" charset="0"/>
                <a:ea typeface="Baskerville" panose="02020502070401020303" pitchFamily="18" charset="0"/>
              </a:rPr>
              <a:t>DHA free </a:t>
            </a:r>
            <a:r>
              <a:rPr lang="en-US" sz="2300" dirty="0">
                <a:latin typeface="Bodoni 72 Book" pitchFamily="2" charset="0"/>
                <a:ea typeface="Baskerville" panose="02020502070401020303" pitchFamily="18" charset="0"/>
              </a:rPr>
              <a:t>so it doesn’t have the self tanning ingredient that gives you delayed color, it gives you immediate and natural looking color. Because it is DHA free you can use it </a:t>
            </a:r>
            <a:r>
              <a:rPr lang="en-US" sz="2300" b="1" dirty="0">
                <a:latin typeface="BODONI 72 BOOK" pitchFamily="2" charset="0"/>
                <a:ea typeface="Baskerville" panose="02020502070401020303" pitchFamily="18" charset="0"/>
              </a:rPr>
              <a:t>indoors and outdoors and it wont stain or streak you</a:t>
            </a:r>
            <a:r>
              <a:rPr lang="en-US" sz="2300" dirty="0">
                <a:latin typeface="Bodoni 72 Book" pitchFamily="2" charset="0"/>
                <a:ea typeface="Baskerville" panose="02020502070401020303" pitchFamily="18" charset="0"/>
              </a:rPr>
              <a:t>! It has </a:t>
            </a:r>
            <a:r>
              <a:rPr lang="en-US" sz="2300" dirty="0">
                <a:highlight>
                  <a:srgbClr val="FFFF00"/>
                </a:highlight>
                <a:latin typeface="Bodoni 72 Book" pitchFamily="2" charset="0"/>
                <a:ea typeface="Baskerville" panose="02020502070401020303" pitchFamily="18" charset="0"/>
              </a:rPr>
              <a:t>a </a:t>
            </a:r>
            <a:r>
              <a:rPr lang="en-US" sz="2300" b="1" dirty="0">
                <a:highlight>
                  <a:srgbClr val="FFFF00"/>
                </a:highlight>
                <a:latin typeface="BODONI 72 BOOK" pitchFamily="2" charset="0"/>
                <a:ea typeface="Baskerville" panose="02020502070401020303" pitchFamily="18" charset="0"/>
              </a:rPr>
              <a:t>BB Crème base </a:t>
            </a:r>
            <a:r>
              <a:rPr lang="en-US" sz="2300" dirty="0">
                <a:latin typeface="Bodoni 72 Book" pitchFamily="2" charset="0"/>
                <a:ea typeface="Baskerville" panose="02020502070401020303" pitchFamily="18" charset="0"/>
              </a:rPr>
              <a:t>to the lotion which means it gives your skin a super soft and matte finish looking results! Sunset Strip contains </a:t>
            </a:r>
            <a:r>
              <a:rPr lang="en-US" sz="2300" b="1" dirty="0">
                <a:highlight>
                  <a:srgbClr val="FFFF00"/>
                </a:highlight>
                <a:latin typeface="BODONI 72 BOOK" pitchFamily="2" charset="0"/>
                <a:ea typeface="Baskerville" panose="02020502070401020303" pitchFamily="18" charset="0"/>
              </a:rPr>
              <a:t>omega fatty acids</a:t>
            </a:r>
            <a:r>
              <a:rPr lang="en-US" sz="2300" dirty="0">
                <a:highlight>
                  <a:srgbClr val="FFFF00"/>
                </a:highlight>
                <a:latin typeface="Bodoni 72 Book" pitchFamily="2" charset="0"/>
                <a:ea typeface="Baskerville" panose="02020502070401020303" pitchFamily="18" charset="0"/>
              </a:rPr>
              <a:t> </a:t>
            </a:r>
            <a:r>
              <a:rPr lang="en-US" sz="2300" dirty="0">
                <a:latin typeface="Bodoni 72 Book" pitchFamily="2" charset="0"/>
                <a:ea typeface="Baskerville" panose="02020502070401020303" pitchFamily="18" charset="0"/>
              </a:rPr>
              <a:t>that work to decrease any inflammation in the skin while keeping the outer layer of our skin healthy Not only that but it has </a:t>
            </a:r>
            <a:r>
              <a:rPr lang="en-US" sz="2300" b="1" i="1" dirty="0">
                <a:latin typeface="BODONI 72 BOOK" pitchFamily="2" charset="0"/>
                <a:ea typeface="Baskerville" panose="02020502070401020303" pitchFamily="18" charset="0"/>
              </a:rPr>
              <a:t>gentle exfoliating properties</a:t>
            </a:r>
            <a:r>
              <a:rPr lang="en-US" sz="2300" dirty="0">
                <a:latin typeface="Bodoni 72 Book" pitchFamily="2" charset="0"/>
                <a:ea typeface="Baskerville" panose="02020502070401020303" pitchFamily="18" charset="0"/>
              </a:rPr>
              <a:t> that work to keep the top layer of our skin extremely soft but clear of any harmful bacteria that can lead to any clogged pores. This product contains </a:t>
            </a:r>
            <a:r>
              <a:rPr lang="en-US" sz="2300" b="1" i="1" dirty="0">
                <a:latin typeface="BODONI 72 BOOK" pitchFamily="2" charset="0"/>
                <a:ea typeface="Baskerville" panose="02020502070401020303" pitchFamily="18" charset="0"/>
              </a:rPr>
              <a:t>skin tightening and toning, cellulite fighting, and odor eliminating technologies </a:t>
            </a:r>
            <a:r>
              <a:rPr lang="en-US" sz="2300" i="1" dirty="0">
                <a:latin typeface="Bodoni 72 Book" pitchFamily="2" charset="0"/>
                <a:ea typeface="Baskerville" panose="02020502070401020303" pitchFamily="18" charset="0"/>
              </a:rPr>
              <a:t>so you don’t smell like tanning</a:t>
            </a:r>
            <a:r>
              <a:rPr lang="en-US" sz="2300" dirty="0">
                <a:latin typeface="Bodoni 72 Book" pitchFamily="2" charset="0"/>
                <a:ea typeface="Baskerville" panose="02020502070401020303" pitchFamily="18" charset="0"/>
              </a:rPr>
              <a:t>!</a:t>
            </a:r>
            <a:br>
              <a:rPr lang="en-US" sz="2300" dirty="0">
                <a:latin typeface="Bodoni 72 Book" pitchFamily="2" charset="0"/>
                <a:ea typeface="Baskerville" panose="02020502070401020303" pitchFamily="18" charset="0"/>
              </a:rPr>
            </a:br>
            <a:br>
              <a:rPr lang="en-US" sz="2300" dirty="0">
                <a:latin typeface="Bodoni 72 Book" pitchFamily="2" charset="0"/>
                <a:ea typeface="Baskerville" panose="02020502070401020303" pitchFamily="18" charset="0"/>
              </a:rPr>
            </a:br>
            <a:endParaRPr lang="en-US" sz="2300" dirty="0">
              <a:latin typeface="Bodoni 72 Book" pitchFamily="2" charset="0"/>
              <a:ea typeface="Baskerville" panose="02020502070401020303" pitchFamily="18" charset="0"/>
            </a:endParaRP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sz="2300" b="0" i="0" u="none" strike="noStrike" kern="1200" cap="none" spc="0" baseline="0" dirty="0">
              <a:solidFill>
                <a:srgbClr val="000000"/>
              </a:solidFill>
              <a:uFillTx/>
              <a:latin typeface="Bodoni 72 Book" pitchFamily="2" charset="0"/>
              <a:ea typeface="Baskerville" panose="02020502070401020303" pitchFamily="18" charset="0"/>
              <a:cs typeface="Lucida Sans" pitchFamily="2"/>
            </a:endParaRPr>
          </a:p>
          <a:p>
            <a:pPr marR="0" lvl="0" algn="l" defTabSz="914400" rtl="0" fontAlgn="auto" hangingPunct="1">
              <a:spcBef>
                <a:spcPts val="0"/>
              </a:spcBef>
              <a:spcAft>
                <a:spcPts val="815"/>
              </a:spcAft>
              <a:tabLst/>
              <a:defRPr sz="1800" b="0" i="0" u="none" strike="noStrike" kern="0" cap="none" spc="0" baseline="0">
                <a:solidFill>
                  <a:srgbClr val="000000"/>
                </a:solidFill>
                <a:uFillTx/>
              </a:defRPr>
            </a:pPr>
            <a:endParaRPr lang="en-US" sz="2300" b="0" i="0" u="none" strike="noStrike" kern="1200" cap="none" spc="0" baseline="0" dirty="0">
              <a:solidFill>
                <a:srgbClr val="000000"/>
              </a:solidFill>
              <a:uFillTx/>
              <a:latin typeface="Bodoni 72 Book" pitchFamily="2" charset="0"/>
              <a:ea typeface="Baskerville" panose="02020502070401020303" pitchFamily="18" charset="0"/>
              <a:cs typeface="Lucida Sans" pitchFamily="2"/>
            </a:endParaRPr>
          </a:p>
        </p:txBody>
      </p:sp>
    </p:spTree>
    <p:extLst>
      <p:ext uri="{BB962C8B-B14F-4D97-AF65-F5344CB8AC3E}">
        <p14:creationId xmlns:p14="http://schemas.microsoft.com/office/powerpoint/2010/main" val="12455327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Diagram&#10;&#10;Description automatically generated with medium confidence">
            <a:extLst>
              <a:ext uri="{FF2B5EF4-FFF2-40B4-BE49-F238E27FC236}">
                <a16:creationId xmlns:a16="http://schemas.microsoft.com/office/drawing/2014/main" id="{C1232CF0-5612-1E49-A596-5143F630A684}"/>
              </a:ext>
            </a:extLst>
          </p:cNvPr>
          <p:cNvPicPr>
            <a:picLocks noChangeAspect="1"/>
          </p:cNvPicPr>
          <p:nvPr/>
        </p:nvPicPr>
        <p:blipFill>
          <a:blip r:embed="rId2"/>
          <a:stretch>
            <a:fillRect/>
          </a:stretch>
        </p:blipFill>
        <p:spPr>
          <a:xfrm>
            <a:off x="4930" y="0"/>
            <a:ext cx="12182140" cy="6858000"/>
          </a:xfrm>
          <a:prstGeom prst="rect">
            <a:avLst/>
          </a:prstGeom>
        </p:spPr>
      </p:pic>
      <p:sp>
        <p:nvSpPr>
          <p:cNvPr id="185346" name="TextBox 3">
            <a:extLst>
              <a:ext uri="{FF2B5EF4-FFF2-40B4-BE49-F238E27FC236}">
                <a16:creationId xmlns:a16="http://schemas.microsoft.com/office/drawing/2014/main" id="{35066693-0F47-DB4B-BDF9-818D2E83DBB4}"/>
              </a:ext>
            </a:extLst>
          </p:cNvPr>
          <p:cNvSpPr txBox="1">
            <a:spLocks noChangeArrowheads="1"/>
          </p:cNvSpPr>
          <p:nvPr/>
        </p:nvSpPr>
        <p:spPr bwMode="auto">
          <a:xfrm>
            <a:off x="3344863" y="530225"/>
            <a:ext cx="550227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1">
            <a:spAutoFit/>
          </a:bodyPr>
          <a:lstStyle>
            <a:lvl1pPr>
              <a:lnSpc>
                <a:spcPct val="90000"/>
              </a:lnSpc>
              <a:spcAft>
                <a:spcPts val="1413"/>
              </a:spcAft>
              <a:defRPr sz="2800">
                <a:solidFill>
                  <a:srgbClr val="000000"/>
                </a:solidFill>
                <a:latin typeface="Calibri" panose="020F0502020204030204" pitchFamily="34" charset="0"/>
                <a:ea typeface="SimSun" panose="02010600030101010101" pitchFamily="2" charset="-122"/>
              </a:defRPr>
            </a:lvl1pPr>
            <a:lvl2pPr marL="742950" indent="-285750">
              <a:lnSpc>
                <a:spcPct val="90000"/>
              </a:lnSpc>
              <a:spcBef>
                <a:spcPts val="500"/>
              </a:spcBef>
              <a:buSzPct val="100000"/>
              <a:buFont typeface="Arial" panose="020B0604020202020204" pitchFamily="34" charset="0"/>
              <a:buChar char="•"/>
              <a:defRPr sz="2400">
                <a:solidFill>
                  <a:srgbClr val="000000"/>
                </a:solidFill>
                <a:latin typeface="Calibri" panose="020F0502020204030204" pitchFamily="34" charset="0"/>
                <a:ea typeface="SimSun" panose="02010600030101010101" pitchFamily="2" charset="-122"/>
              </a:defRPr>
            </a:lvl2pPr>
            <a:lvl3pPr marL="1143000" indent="-228600">
              <a:lnSpc>
                <a:spcPct val="90000"/>
              </a:lnSpc>
              <a:spcBef>
                <a:spcPts val="500"/>
              </a:spcBef>
              <a:buSzPct val="100000"/>
              <a:buFont typeface="Arial" panose="020B0604020202020204" pitchFamily="34" charset="0"/>
              <a:buChar char="•"/>
              <a:defRPr sz="2000">
                <a:solidFill>
                  <a:srgbClr val="000000"/>
                </a:solidFill>
                <a:latin typeface="Calibri" panose="020F0502020204030204" pitchFamily="34" charset="0"/>
                <a:ea typeface="SimSun" panose="02010600030101010101" pitchFamily="2" charset="-122"/>
              </a:defRPr>
            </a:lvl3pPr>
            <a:lvl4pPr marL="1600200" indent="-228600">
              <a:lnSpc>
                <a:spcPct val="90000"/>
              </a:lnSpc>
              <a:spcBef>
                <a:spcPts val="500"/>
              </a:spcBef>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4pPr>
            <a:lvl5pPr marL="2057400" indent="-228600">
              <a:lnSpc>
                <a:spcPct val="90000"/>
              </a:lnSpc>
              <a:spcBef>
                <a:spcPts val="500"/>
              </a:spcBef>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9pPr>
          </a:lstStyle>
          <a:p>
            <a:pPr algn="ctr" eaLnBrk="1" hangingPunct="1">
              <a:lnSpc>
                <a:spcPct val="100000"/>
              </a:lnSpc>
              <a:spcAft>
                <a:spcPct val="0"/>
              </a:spcAft>
            </a:pPr>
            <a:r>
              <a:rPr lang="en-US" altLang="en-US" sz="4800" b="1" dirty="0">
                <a:latin typeface="BODONI 72 OLDSTYLE BOOK" pitchFamily="2" charset="0"/>
              </a:rPr>
              <a:t>Selling Technique</a:t>
            </a:r>
          </a:p>
        </p:txBody>
      </p:sp>
      <p:sp>
        <p:nvSpPr>
          <p:cNvPr id="4" name="TextBox 5">
            <a:extLst>
              <a:ext uri="{FF2B5EF4-FFF2-40B4-BE49-F238E27FC236}">
                <a16:creationId xmlns:a16="http://schemas.microsoft.com/office/drawing/2014/main" id="{EF9F7A8E-1347-5243-BA26-816ADA541BCB}"/>
              </a:ext>
            </a:extLst>
          </p:cNvPr>
          <p:cNvSpPr txBox="1"/>
          <p:nvPr/>
        </p:nvSpPr>
        <p:spPr>
          <a:xfrm>
            <a:off x="1894113" y="828884"/>
            <a:ext cx="9046553" cy="1938992"/>
          </a:xfrm>
          <a:prstGeom prst="rect">
            <a:avLst/>
          </a:prstGeom>
          <a:noFill/>
          <a:ln cap="flat">
            <a:noFill/>
          </a:ln>
        </p:spPr>
        <p:txBody>
          <a:bodyPr wrap="square">
            <a:spAutoFit/>
          </a:bodyPr>
          <a:lstStyle/>
          <a:p>
            <a:pPr>
              <a:defRPr sz="1800" b="0" i="0" u="none" strike="noStrike" kern="0" cap="none" spc="0" baseline="0">
                <a:solidFill>
                  <a:srgbClr val="000000"/>
                </a:solidFill>
                <a:uFillTx/>
              </a:defRPr>
            </a:pPr>
            <a:endParaRPr lang="en-US" sz="4000" kern="0" dirty="0">
              <a:solidFill>
                <a:srgbClr val="000000"/>
              </a:solidFill>
              <a:latin typeface="Bodoni 72 Oldstyle Book" pitchFamily="2" charset="0"/>
            </a:endParaRPr>
          </a:p>
          <a:p>
            <a:pPr>
              <a:defRPr sz="1800" b="0" i="0" u="none" strike="noStrike" kern="0" cap="none" spc="0" baseline="0">
                <a:solidFill>
                  <a:srgbClr val="000000"/>
                </a:solidFill>
                <a:uFillTx/>
              </a:defRPr>
            </a:pPr>
            <a:r>
              <a:rPr lang="en-US" sz="4000" kern="0" dirty="0">
                <a:solidFill>
                  <a:srgbClr val="000000"/>
                </a:solidFill>
                <a:latin typeface="Bodoni 72 Oldstyle Book" pitchFamily="2" charset="0"/>
              </a:rPr>
              <a:t>5. “Which one of these did you like?</a:t>
            </a:r>
          </a:p>
          <a:p>
            <a:pPr lvl="1">
              <a:defRPr sz="1800" b="0" i="0" u="none" strike="noStrike" kern="0" cap="none" spc="0" baseline="0">
                <a:solidFill>
                  <a:srgbClr val="000000"/>
                </a:solidFill>
                <a:uFillTx/>
              </a:defRPr>
            </a:pPr>
            <a:r>
              <a:rPr lang="en-US" sz="4000" kern="0" dirty="0">
                <a:solidFill>
                  <a:srgbClr val="000000"/>
                </a:solidFill>
                <a:latin typeface="Bodoni 72 Oldstyle Book" pitchFamily="2" charset="0"/>
              </a:rPr>
              <a:t>	</a:t>
            </a:r>
          </a:p>
        </p:txBody>
      </p:sp>
      <p:pic>
        <p:nvPicPr>
          <p:cNvPr id="10242" name="Picture 2">
            <a:extLst>
              <a:ext uri="{FF2B5EF4-FFF2-40B4-BE49-F238E27FC236}">
                <a16:creationId xmlns:a16="http://schemas.microsoft.com/office/drawing/2014/main" id="{3B4A907C-2EC4-264D-B3A0-3D8FEAA9DAA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03675" y="2464277"/>
            <a:ext cx="4184650" cy="31146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32487899"/>
      </p:ext>
    </p:extLst>
  </p:cSld>
  <p:clrMapOvr>
    <a:masterClrMapping/>
  </p:clrMapOvr>
  <p:transition spd="slow"/>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agram&#10;&#10;Description automatically generated with medium confidence">
            <a:extLst>
              <a:ext uri="{FF2B5EF4-FFF2-40B4-BE49-F238E27FC236}">
                <a16:creationId xmlns:a16="http://schemas.microsoft.com/office/drawing/2014/main" id="{AABD5618-E6A7-4240-B537-EA5B1D67DAB3}"/>
              </a:ext>
            </a:extLst>
          </p:cNvPr>
          <p:cNvPicPr>
            <a:picLocks noChangeAspect="1"/>
          </p:cNvPicPr>
          <p:nvPr/>
        </p:nvPicPr>
        <p:blipFill>
          <a:blip r:embed="rId2"/>
          <a:stretch>
            <a:fillRect/>
          </a:stretch>
        </p:blipFill>
        <p:spPr>
          <a:xfrm>
            <a:off x="4930" y="0"/>
            <a:ext cx="12182140" cy="6858000"/>
          </a:xfrm>
          <a:prstGeom prst="rect">
            <a:avLst/>
          </a:prstGeom>
        </p:spPr>
      </p:pic>
      <p:sp>
        <p:nvSpPr>
          <p:cNvPr id="185346" name="TextBox 3">
            <a:extLst>
              <a:ext uri="{FF2B5EF4-FFF2-40B4-BE49-F238E27FC236}">
                <a16:creationId xmlns:a16="http://schemas.microsoft.com/office/drawing/2014/main" id="{35066693-0F47-DB4B-BDF9-818D2E83DBB4}"/>
              </a:ext>
            </a:extLst>
          </p:cNvPr>
          <p:cNvSpPr txBox="1">
            <a:spLocks noChangeArrowheads="1"/>
          </p:cNvSpPr>
          <p:nvPr/>
        </p:nvSpPr>
        <p:spPr bwMode="auto">
          <a:xfrm>
            <a:off x="3344862" y="419199"/>
            <a:ext cx="550227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1">
            <a:spAutoFit/>
          </a:bodyPr>
          <a:lstStyle>
            <a:lvl1pPr>
              <a:lnSpc>
                <a:spcPct val="90000"/>
              </a:lnSpc>
              <a:spcAft>
                <a:spcPts val="1413"/>
              </a:spcAft>
              <a:defRPr sz="2800">
                <a:solidFill>
                  <a:srgbClr val="000000"/>
                </a:solidFill>
                <a:latin typeface="Calibri" panose="020F0502020204030204" pitchFamily="34" charset="0"/>
                <a:ea typeface="SimSun" panose="02010600030101010101" pitchFamily="2" charset="-122"/>
              </a:defRPr>
            </a:lvl1pPr>
            <a:lvl2pPr marL="742950" indent="-285750">
              <a:lnSpc>
                <a:spcPct val="90000"/>
              </a:lnSpc>
              <a:spcBef>
                <a:spcPts val="500"/>
              </a:spcBef>
              <a:buSzPct val="100000"/>
              <a:buFont typeface="Arial" panose="020B0604020202020204" pitchFamily="34" charset="0"/>
              <a:buChar char="•"/>
              <a:defRPr sz="2400">
                <a:solidFill>
                  <a:srgbClr val="000000"/>
                </a:solidFill>
                <a:latin typeface="Calibri" panose="020F0502020204030204" pitchFamily="34" charset="0"/>
                <a:ea typeface="SimSun" panose="02010600030101010101" pitchFamily="2" charset="-122"/>
              </a:defRPr>
            </a:lvl2pPr>
            <a:lvl3pPr marL="1143000" indent="-228600">
              <a:lnSpc>
                <a:spcPct val="90000"/>
              </a:lnSpc>
              <a:spcBef>
                <a:spcPts val="500"/>
              </a:spcBef>
              <a:buSzPct val="100000"/>
              <a:buFont typeface="Arial" panose="020B0604020202020204" pitchFamily="34" charset="0"/>
              <a:buChar char="•"/>
              <a:defRPr sz="2000">
                <a:solidFill>
                  <a:srgbClr val="000000"/>
                </a:solidFill>
                <a:latin typeface="Calibri" panose="020F0502020204030204" pitchFamily="34" charset="0"/>
                <a:ea typeface="SimSun" panose="02010600030101010101" pitchFamily="2" charset="-122"/>
              </a:defRPr>
            </a:lvl3pPr>
            <a:lvl4pPr marL="1600200" indent="-228600">
              <a:lnSpc>
                <a:spcPct val="90000"/>
              </a:lnSpc>
              <a:spcBef>
                <a:spcPts val="500"/>
              </a:spcBef>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4pPr>
            <a:lvl5pPr marL="2057400" indent="-228600">
              <a:lnSpc>
                <a:spcPct val="90000"/>
              </a:lnSpc>
              <a:spcBef>
                <a:spcPts val="500"/>
              </a:spcBef>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9pPr>
          </a:lstStyle>
          <a:p>
            <a:pPr algn="ctr" eaLnBrk="1" hangingPunct="1">
              <a:lnSpc>
                <a:spcPct val="100000"/>
              </a:lnSpc>
              <a:spcAft>
                <a:spcPct val="0"/>
              </a:spcAft>
            </a:pPr>
            <a:r>
              <a:rPr lang="en-US" altLang="en-US" sz="4800" b="1" dirty="0">
                <a:solidFill>
                  <a:srgbClr val="FF40FF"/>
                </a:solidFill>
                <a:latin typeface="BODONI 72 OLDSTYLE BOOK" pitchFamily="2" charset="0"/>
              </a:rPr>
              <a:t>5 Step Process</a:t>
            </a:r>
          </a:p>
        </p:txBody>
      </p:sp>
      <p:sp>
        <p:nvSpPr>
          <p:cNvPr id="4" name="TextBox 5">
            <a:extLst>
              <a:ext uri="{FF2B5EF4-FFF2-40B4-BE49-F238E27FC236}">
                <a16:creationId xmlns:a16="http://schemas.microsoft.com/office/drawing/2014/main" id="{EF9F7A8E-1347-5243-BA26-816ADA541BCB}"/>
              </a:ext>
            </a:extLst>
          </p:cNvPr>
          <p:cNvSpPr txBox="1"/>
          <p:nvPr/>
        </p:nvSpPr>
        <p:spPr>
          <a:xfrm>
            <a:off x="1023257" y="1360488"/>
            <a:ext cx="11081657" cy="5078313"/>
          </a:xfrm>
          <a:prstGeom prst="rect">
            <a:avLst/>
          </a:prstGeom>
          <a:noFill/>
          <a:ln cap="flat">
            <a:noFill/>
          </a:ln>
        </p:spPr>
        <p:txBody>
          <a:bodyPr wrap="square">
            <a:spAutoFit/>
          </a:bodyPr>
          <a:lstStyle/>
          <a:p>
            <a:pPr>
              <a:defRPr sz="1800" b="0" i="0" u="none" strike="noStrike" kern="0" cap="none" spc="0" baseline="0">
                <a:solidFill>
                  <a:srgbClr val="000000"/>
                </a:solidFill>
                <a:uFillTx/>
              </a:defRPr>
            </a:pPr>
            <a:r>
              <a:rPr lang="en-US" sz="3600" kern="0" dirty="0">
                <a:solidFill>
                  <a:srgbClr val="000000"/>
                </a:solidFill>
                <a:latin typeface="Bodoni 72 Oldstyle Book" pitchFamily="2" charset="0"/>
              </a:rPr>
              <a:t>1. What type of tanning product are you using today?</a:t>
            </a:r>
          </a:p>
          <a:p>
            <a:pPr>
              <a:defRPr sz="1800" b="0" i="0" u="none" strike="noStrike" kern="0" cap="none" spc="0" baseline="0">
                <a:solidFill>
                  <a:srgbClr val="000000"/>
                </a:solidFill>
                <a:uFillTx/>
              </a:defRPr>
            </a:pPr>
            <a:r>
              <a:rPr lang="en-US" sz="3600" kern="0" dirty="0">
                <a:solidFill>
                  <a:srgbClr val="000000"/>
                </a:solidFill>
                <a:latin typeface="Bodoni 72 Oldstyle Book" pitchFamily="2" charset="0"/>
              </a:rPr>
              <a:t>2. If not using, asking why?</a:t>
            </a:r>
          </a:p>
          <a:p>
            <a:pPr>
              <a:defRPr sz="1800" b="0" i="0" u="none" strike="noStrike" kern="0" cap="none" spc="0" baseline="0">
                <a:solidFill>
                  <a:srgbClr val="000000"/>
                </a:solidFill>
                <a:uFillTx/>
              </a:defRPr>
            </a:pPr>
            <a:r>
              <a:rPr lang="en-US" sz="3600" kern="0" dirty="0">
                <a:solidFill>
                  <a:srgbClr val="000000"/>
                </a:solidFill>
                <a:latin typeface="Bodoni 72 Oldstyle Book" pitchFamily="2" charset="0"/>
              </a:rPr>
              <a:t>3. I am going to show you 2 products that I think are best for what you are looking for!</a:t>
            </a:r>
          </a:p>
          <a:p>
            <a:pPr>
              <a:defRPr sz="1800" b="0" i="0" u="none" strike="noStrike" kern="0" cap="none" spc="0" baseline="0">
                <a:solidFill>
                  <a:srgbClr val="000000"/>
                </a:solidFill>
                <a:uFillTx/>
              </a:defRPr>
            </a:pPr>
            <a:r>
              <a:rPr lang="en-US" sz="3600" kern="0" dirty="0">
                <a:solidFill>
                  <a:srgbClr val="000000"/>
                </a:solidFill>
                <a:latin typeface="Bodoni 72 Oldstyle Book" pitchFamily="2" charset="0"/>
              </a:rPr>
              <a:t>4. Commercialize the lotion with sales points and personal statements</a:t>
            </a:r>
          </a:p>
          <a:p>
            <a:pPr>
              <a:defRPr sz="1800" b="0" i="0" u="none" strike="noStrike" kern="0" cap="none" spc="0" baseline="0">
                <a:solidFill>
                  <a:srgbClr val="000000"/>
                </a:solidFill>
                <a:uFillTx/>
              </a:defRPr>
            </a:pPr>
            <a:r>
              <a:rPr lang="en-US" sz="3600" kern="0" dirty="0">
                <a:solidFill>
                  <a:srgbClr val="000000"/>
                </a:solidFill>
                <a:latin typeface="Bodoni 72 Oldstyle Book" pitchFamily="2" charset="0"/>
              </a:rPr>
              <a:t>5. Which one of these did you like?</a:t>
            </a:r>
          </a:p>
          <a:p>
            <a:pPr>
              <a:defRPr sz="1800" b="0" i="0" u="none" strike="noStrike" kern="0" cap="none" spc="0" baseline="0">
                <a:solidFill>
                  <a:srgbClr val="000000"/>
                </a:solidFill>
                <a:uFillTx/>
              </a:defRPr>
            </a:pPr>
            <a:r>
              <a:rPr lang="en-US" sz="3600" kern="0" dirty="0">
                <a:solidFill>
                  <a:srgbClr val="000000"/>
                </a:solidFill>
                <a:latin typeface="Bodoni 72 Oldstyle Book" pitchFamily="2" charset="0"/>
              </a:rPr>
              <a:t>	Let’s get you checked out &amp; tanning!</a:t>
            </a:r>
          </a:p>
          <a:p>
            <a:pPr lvl="1">
              <a:defRPr sz="1800" b="0" i="0" u="none" strike="noStrike" kern="0" cap="none" spc="0" baseline="0">
                <a:solidFill>
                  <a:srgbClr val="000000"/>
                </a:solidFill>
                <a:uFillTx/>
              </a:defRPr>
            </a:pPr>
            <a:r>
              <a:rPr lang="en-US" sz="3600" kern="0" dirty="0">
                <a:solidFill>
                  <a:srgbClr val="000000"/>
                </a:solidFill>
                <a:latin typeface="Bodoni 72 Oldstyle Book" pitchFamily="2" charset="0"/>
              </a:rPr>
              <a:t>	</a:t>
            </a:r>
          </a:p>
        </p:txBody>
      </p:sp>
    </p:spTree>
    <p:extLst>
      <p:ext uri="{BB962C8B-B14F-4D97-AF65-F5344CB8AC3E}">
        <p14:creationId xmlns:p14="http://schemas.microsoft.com/office/powerpoint/2010/main" val="10961566"/>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iagram&#10;&#10;Description automatically generated with medium confidence">
            <a:extLst>
              <a:ext uri="{FF2B5EF4-FFF2-40B4-BE49-F238E27FC236}">
                <a16:creationId xmlns:a16="http://schemas.microsoft.com/office/drawing/2014/main" id="{0FAFC00C-C594-0346-A8C8-4708EBC614BF}"/>
              </a:ext>
            </a:extLst>
          </p:cNvPr>
          <p:cNvPicPr>
            <a:picLocks noChangeAspect="1"/>
          </p:cNvPicPr>
          <p:nvPr/>
        </p:nvPicPr>
        <p:blipFill>
          <a:blip r:embed="rId2"/>
          <a:stretch>
            <a:fillRect/>
          </a:stretch>
        </p:blipFill>
        <p:spPr>
          <a:xfrm>
            <a:off x="4930" y="0"/>
            <a:ext cx="12182140" cy="6858000"/>
          </a:xfrm>
          <a:prstGeom prst="rect">
            <a:avLst/>
          </a:prstGeom>
        </p:spPr>
      </p:pic>
      <p:sp>
        <p:nvSpPr>
          <p:cNvPr id="2" name="Title 1">
            <a:extLst>
              <a:ext uri="{FF2B5EF4-FFF2-40B4-BE49-F238E27FC236}">
                <a16:creationId xmlns:a16="http://schemas.microsoft.com/office/drawing/2014/main" id="{0A98C9F8-CDF8-C446-BE2E-145A3AB45C85}"/>
              </a:ext>
            </a:extLst>
          </p:cNvPr>
          <p:cNvSpPr>
            <a:spLocks noGrp="1"/>
          </p:cNvSpPr>
          <p:nvPr>
            <p:ph type="title"/>
          </p:nvPr>
        </p:nvSpPr>
        <p:spPr>
          <a:xfrm>
            <a:off x="2720269" y="354493"/>
            <a:ext cx="3102935" cy="1027740"/>
          </a:xfrm>
        </p:spPr>
        <p:txBody>
          <a:bodyPr>
            <a:normAutofit/>
          </a:bodyPr>
          <a:lstStyle/>
          <a:p>
            <a:pPr algn="ctr"/>
            <a:r>
              <a:rPr lang="en-US" sz="5400" dirty="0">
                <a:latin typeface="Bodoni 72 Oldstyle Book" pitchFamily="2" charset="0"/>
              </a:rPr>
              <a:t>Bronzers</a:t>
            </a:r>
          </a:p>
        </p:txBody>
      </p:sp>
      <p:sp>
        <p:nvSpPr>
          <p:cNvPr id="20" name="TextBox 19">
            <a:extLst>
              <a:ext uri="{FF2B5EF4-FFF2-40B4-BE49-F238E27FC236}">
                <a16:creationId xmlns:a16="http://schemas.microsoft.com/office/drawing/2014/main" id="{BA60E1E6-1823-3F40-BFEF-0C832EF9EA1F}"/>
              </a:ext>
            </a:extLst>
          </p:cNvPr>
          <p:cNvSpPr txBox="1"/>
          <p:nvPr/>
        </p:nvSpPr>
        <p:spPr>
          <a:xfrm>
            <a:off x="7715256" y="549940"/>
            <a:ext cx="4007761" cy="5262979"/>
          </a:xfrm>
          <a:prstGeom prst="rect">
            <a:avLst/>
          </a:prstGeom>
          <a:noFill/>
        </p:spPr>
        <p:txBody>
          <a:bodyPr wrap="square" rtlCol="0">
            <a:spAutoFit/>
          </a:bodyPr>
          <a:lstStyle/>
          <a:p>
            <a:pPr marL="285750" indent="-285750">
              <a:buFont typeface="Arial" panose="020B0604020202020204" pitchFamily="34" charset="0"/>
              <a:buChar char="•"/>
            </a:pPr>
            <a:r>
              <a:rPr lang="en-US" sz="2800" dirty="0">
                <a:latin typeface="Bodoni 72 Oldstyle Book" pitchFamily="2" charset="0"/>
              </a:rPr>
              <a:t>Indication on the front of the bottle</a:t>
            </a:r>
          </a:p>
          <a:p>
            <a:pPr marL="285750" indent="-285750">
              <a:buFont typeface="Arial" panose="020B0604020202020204" pitchFamily="34" charset="0"/>
              <a:buChar char="•"/>
            </a:pPr>
            <a:r>
              <a:rPr lang="en-US" sz="2800" dirty="0">
                <a:solidFill>
                  <a:srgbClr val="FF40FF"/>
                </a:solidFill>
                <a:latin typeface="Bodoni 72 Oldstyle Book" pitchFamily="2" charset="0"/>
              </a:rPr>
              <a:t>ONLY 3 TYPES OF BRONZERS</a:t>
            </a:r>
          </a:p>
          <a:p>
            <a:pPr marL="742950" lvl="1" indent="-285750">
              <a:buFont typeface="Wingdings" pitchFamily="2" charset="2"/>
              <a:buChar char="§"/>
            </a:pPr>
            <a:r>
              <a:rPr lang="en-US" sz="2800" dirty="0">
                <a:latin typeface="Bodoni 72 Oldstyle Book" pitchFamily="2" charset="0"/>
              </a:rPr>
              <a:t>Dihydroxyacetone</a:t>
            </a:r>
          </a:p>
          <a:p>
            <a:pPr marL="742950" lvl="1" indent="-285750">
              <a:buFont typeface="Wingdings" pitchFamily="2" charset="2"/>
              <a:buChar char="§"/>
            </a:pPr>
            <a:r>
              <a:rPr lang="en-US" sz="2800" dirty="0">
                <a:latin typeface="Bodoni 72 Oldstyle Book" pitchFamily="2" charset="0"/>
              </a:rPr>
              <a:t>Natural</a:t>
            </a:r>
          </a:p>
          <a:p>
            <a:pPr marL="742950" lvl="1" indent="-285750">
              <a:buFont typeface="Wingdings" pitchFamily="2" charset="2"/>
              <a:buChar char="§"/>
            </a:pPr>
            <a:r>
              <a:rPr lang="en-US" sz="2800" dirty="0">
                <a:latin typeface="Bodoni 72 Oldstyle Book" pitchFamily="2" charset="0"/>
              </a:rPr>
              <a:t>Cosmetic</a:t>
            </a:r>
          </a:p>
          <a:p>
            <a:pPr marL="285750" indent="-285750">
              <a:buFont typeface="Arial" panose="020B0604020202020204" pitchFamily="34" charset="0"/>
              <a:buChar char="•"/>
            </a:pPr>
            <a:r>
              <a:rPr lang="en-US" sz="2800" dirty="0">
                <a:latin typeface="Bodoni 72 Oldstyle Book" pitchFamily="2" charset="0"/>
              </a:rPr>
              <a:t>Has nothing to do with the actual tanning process</a:t>
            </a:r>
          </a:p>
          <a:p>
            <a:pPr marL="285750" indent="-285750">
              <a:buFont typeface="Arial" panose="020B0604020202020204" pitchFamily="34" charset="0"/>
              <a:buChar char="•"/>
            </a:pPr>
            <a:r>
              <a:rPr lang="en-US" sz="2800" dirty="0">
                <a:latin typeface="Bodoni 72 Oldstyle Book" pitchFamily="2" charset="0"/>
              </a:rPr>
              <a:t>Streaking, staining or orange tones develop from human error</a:t>
            </a:r>
          </a:p>
        </p:txBody>
      </p:sp>
      <p:pic>
        <p:nvPicPr>
          <p:cNvPr id="5" name="Picture 4">
            <a:extLst>
              <a:ext uri="{FF2B5EF4-FFF2-40B4-BE49-F238E27FC236}">
                <a16:creationId xmlns:a16="http://schemas.microsoft.com/office/drawing/2014/main" id="{0D3636C4-E404-F343-BC46-318C305E0F47}"/>
              </a:ext>
            </a:extLst>
          </p:cNvPr>
          <p:cNvPicPr>
            <a:picLocks noChangeAspect="1"/>
          </p:cNvPicPr>
          <p:nvPr/>
        </p:nvPicPr>
        <p:blipFill>
          <a:blip r:embed="rId3"/>
          <a:stretch>
            <a:fillRect/>
          </a:stretch>
        </p:blipFill>
        <p:spPr>
          <a:xfrm>
            <a:off x="6096000" y="1542073"/>
            <a:ext cx="1466779" cy="3002314"/>
          </a:xfrm>
          <a:prstGeom prst="rect">
            <a:avLst/>
          </a:prstGeom>
        </p:spPr>
      </p:pic>
      <p:pic>
        <p:nvPicPr>
          <p:cNvPr id="7" name="Picture 6">
            <a:extLst>
              <a:ext uri="{FF2B5EF4-FFF2-40B4-BE49-F238E27FC236}">
                <a16:creationId xmlns:a16="http://schemas.microsoft.com/office/drawing/2014/main" id="{C5785665-349B-B54B-A187-F15D4A73CDBF}"/>
              </a:ext>
            </a:extLst>
          </p:cNvPr>
          <p:cNvPicPr>
            <a:picLocks noChangeAspect="1"/>
          </p:cNvPicPr>
          <p:nvPr/>
        </p:nvPicPr>
        <p:blipFill>
          <a:blip r:embed="rId4"/>
          <a:stretch>
            <a:fillRect/>
          </a:stretch>
        </p:blipFill>
        <p:spPr>
          <a:xfrm>
            <a:off x="2144302" y="1582851"/>
            <a:ext cx="1445990" cy="2971057"/>
          </a:xfrm>
          <a:prstGeom prst="rect">
            <a:avLst/>
          </a:prstGeom>
        </p:spPr>
      </p:pic>
      <p:pic>
        <p:nvPicPr>
          <p:cNvPr id="9" name="Picture 8">
            <a:extLst>
              <a:ext uri="{FF2B5EF4-FFF2-40B4-BE49-F238E27FC236}">
                <a16:creationId xmlns:a16="http://schemas.microsoft.com/office/drawing/2014/main" id="{AC4C569C-B47B-B94D-A2EB-99032945CB0F}"/>
              </a:ext>
            </a:extLst>
          </p:cNvPr>
          <p:cNvPicPr>
            <a:picLocks noChangeAspect="1"/>
          </p:cNvPicPr>
          <p:nvPr/>
        </p:nvPicPr>
        <p:blipFill>
          <a:blip r:embed="rId5"/>
          <a:stretch>
            <a:fillRect/>
          </a:stretch>
        </p:blipFill>
        <p:spPr>
          <a:xfrm>
            <a:off x="3772589" y="1554127"/>
            <a:ext cx="998296" cy="2999781"/>
          </a:xfrm>
          <a:prstGeom prst="rect">
            <a:avLst/>
          </a:prstGeom>
        </p:spPr>
      </p:pic>
      <p:pic>
        <p:nvPicPr>
          <p:cNvPr id="11" name="Picture 10">
            <a:extLst>
              <a:ext uri="{FF2B5EF4-FFF2-40B4-BE49-F238E27FC236}">
                <a16:creationId xmlns:a16="http://schemas.microsoft.com/office/drawing/2014/main" id="{E91C64EB-C196-A447-90E6-A87B74E44DAF}"/>
              </a:ext>
            </a:extLst>
          </p:cNvPr>
          <p:cNvPicPr>
            <a:picLocks noChangeAspect="1"/>
          </p:cNvPicPr>
          <p:nvPr/>
        </p:nvPicPr>
        <p:blipFill>
          <a:blip r:embed="rId6"/>
          <a:stretch>
            <a:fillRect/>
          </a:stretch>
        </p:blipFill>
        <p:spPr>
          <a:xfrm>
            <a:off x="439163" y="1637081"/>
            <a:ext cx="1522842" cy="2916827"/>
          </a:xfrm>
          <a:prstGeom prst="rect">
            <a:avLst/>
          </a:prstGeom>
        </p:spPr>
      </p:pic>
      <p:pic>
        <p:nvPicPr>
          <p:cNvPr id="13" name="Picture 12">
            <a:extLst>
              <a:ext uri="{FF2B5EF4-FFF2-40B4-BE49-F238E27FC236}">
                <a16:creationId xmlns:a16="http://schemas.microsoft.com/office/drawing/2014/main" id="{F0B10EF9-E17F-A54C-B7D4-D9FC65E0AFF8}"/>
              </a:ext>
            </a:extLst>
          </p:cNvPr>
          <p:cNvPicPr>
            <a:picLocks noChangeAspect="1"/>
          </p:cNvPicPr>
          <p:nvPr/>
        </p:nvPicPr>
        <p:blipFill>
          <a:blip r:embed="rId7"/>
          <a:stretch>
            <a:fillRect/>
          </a:stretch>
        </p:blipFill>
        <p:spPr>
          <a:xfrm>
            <a:off x="4953182" y="1542073"/>
            <a:ext cx="960521" cy="3002314"/>
          </a:xfrm>
          <a:prstGeom prst="rect">
            <a:avLst/>
          </a:prstGeom>
        </p:spPr>
      </p:pic>
    </p:spTree>
    <p:extLst>
      <p:ext uri="{BB962C8B-B14F-4D97-AF65-F5344CB8AC3E}">
        <p14:creationId xmlns:p14="http://schemas.microsoft.com/office/powerpoint/2010/main" val="24368881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erson with long hair&#10;&#10;Description automatically generated with low confidence">
            <a:extLst>
              <a:ext uri="{FF2B5EF4-FFF2-40B4-BE49-F238E27FC236}">
                <a16:creationId xmlns:a16="http://schemas.microsoft.com/office/drawing/2014/main" id="{E2B5E4AF-2870-F14C-989B-1F70069EC652}"/>
              </a:ext>
            </a:extLst>
          </p:cNvPr>
          <p:cNvPicPr>
            <a:picLocks noChangeAspect="1"/>
          </p:cNvPicPr>
          <p:nvPr/>
        </p:nvPicPr>
        <p:blipFill>
          <a:blip r:embed="rId2"/>
          <a:stretch>
            <a:fillRect/>
          </a:stretch>
        </p:blipFill>
        <p:spPr>
          <a:xfrm>
            <a:off x="4930" y="0"/>
            <a:ext cx="12182140" cy="6858000"/>
          </a:xfrm>
          <a:prstGeom prst="rect">
            <a:avLst/>
          </a:prstGeom>
        </p:spPr>
      </p:pic>
      <p:sp>
        <p:nvSpPr>
          <p:cNvPr id="3" name="TextBox 2">
            <a:extLst>
              <a:ext uri="{FF2B5EF4-FFF2-40B4-BE49-F238E27FC236}">
                <a16:creationId xmlns:a16="http://schemas.microsoft.com/office/drawing/2014/main" id="{475A629B-7481-9044-837D-49C2B9439DDA}"/>
              </a:ext>
            </a:extLst>
          </p:cNvPr>
          <p:cNvSpPr txBox="1"/>
          <p:nvPr/>
        </p:nvSpPr>
        <p:spPr>
          <a:xfrm>
            <a:off x="7256443" y="2379644"/>
            <a:ext cx="4840077" cy="1815882"/>
          </a:xfrm>
          <a:prstGeom prst="rect">
            <a:avLst/>
          </a:prstGeom>
          <a:noFill/>
        </p:spPr>
        <p:txBody>
          <a:bodyPr wrap="square" rtlCol="0">
            <a:spAutoFit/>
          </a:bodyPr>
          <a:lstStyle/>
          <a:p>
            <a:pPr algn="ctr"/>
            <a:r>
              <a:rPr lang="en-US" sz="2800" dirty="0">
                <a:solidFill>
                  <a:schemeClr val="bg1"/>
                </a:solidFill>
                <a:latin typeface="Baskerville" panose="02020502070401020303" pitchFamily="18" charset="0"/>
                <a:ea typeface="Baskerville" panose="02020502070401020303" pitchFamily="18" charset="0"/>
              </a:rPr>
              <a:t>Megan Racine</a:t>
            </a:r>
          </a:p>
          <a:p>
            <a:pPr algn="ctr"/>
            <a:r>
              <a:rPr lang="en-US" sz="2800" dirty="0">
                <a:solidFill>
                  <a:schemeClr val="bg1"/>
                </a:solidFill>
                <a:latin typeface="Baskerville" panose="02020502070401020303" pitchFamily="18" charset="0"/>
                <a:ea typeface="Baskerville" panose="02020502070401020303" pitchFamily="18" charset="0"/>
              </a:rPr>
              <a:t>National Sales Trainer</a:t>
            </a:r>
          </a:p>
          <a:p>
            <a:pPr algn="ctr"/>
            <a:r>
              <a:rPr lang="en-US" sz="2800" dirty="0">
                <a:solidFill>
                  <a:schemeClr val="bg1"/>
                </a:solidFill>
                <a:latin typeface="Baskerville" panose="02020502070401020303" pitchFamily="18" charset="0"/>
                <a:ea typeface="Baskerville" panose="02020502070401020303" pitchFamily="18" charset="0"/>
                <a:hlinkClick r:id="rId3">
                  <a:extLst>
                    <a:ext uri="{A12FA001-AC4F-418D-AE19-62706E023703}">
                      <ahyp:hlinkClr xmlns:ahyp="http://schemas.microsoft.com/office/drawing/2018/hyperlinkcolor" val="tx"/>
                    </a:ext>
                  </a:extLst>
                </a:hlinkClick>
              </a:rPr>
              <a:t>megan@devotedcreations.com</a:t>
            </a:r>
            <a:endParaRPr lang="en-US" sz="2800" dirty="0">
              <a:solidFill>
                <a:schemeClr val="bg1"/>
              </a:solidFill>
              <a:latin typeface="Baskerville" panose="02020502070401020303" pitchFamily="18" charset="0"/>
              <a:ea typeface="Baskerville" panose="02020502070401020303" pitchFamily="18" charset="0"/>
            </a:endParaRPr>
          </a:p>
          <a:p>
            <a:pPr algn="ctr"/>
            <a:r>
              <a:rPr lang="en-US" sz="2800" dirty="0">
                <a:solidFill>
                  <a:schemeClr val="bg1"/>
                </a:solidFill>
                <a:latin typeface="Baskerville" panose="02020502070401020303" pitchFamily="18" charset="0"/>
                <a:ea typeface="Baskerville" panose="02020502070401020303" pitchFamily="18" charset="0"/>
              </a:rPr>
              <a:t>813.361.1866</a:t>
            </a:r>
          </a:p>
        </p:txBody>
      </p:sp>
    </p:spTree>
    <p:extLst>
      <p:ext uri="{BB962C8B-B14F-4D97-AF65-F5344CB8AC3E}">
        <p14:creationId xmlns:p14="http://schemas.microsoft.com/office/powerpoint/2010/main" val="31437506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Diagram&#10;&#10;Description automatically generated with medium confidence">
            <a:extLst>
              <a:ext uri="{FF2B5EF4-FFF2-40B4-BE49-F238E27FC236}">
                <a16:creationId xmlns:a16="http://schemas.microsoft.com/office/drawing/2014/main" id="{3D33F9D0-0AC0-7C4D-A2BF-D811C1B30865}"/>
              </a:ext>
            </a:extLst>
          </p:cNvPr>
          <p:cNvPicPr>
            <a:picLocks noChangeAspect="1"/>
          </p:cNvPicPr>
          <p:nvPr/>
        </p:nvPicPr>
        <p:blipFill>
          <a:blip r:embed="rId2"/>
          <a:stretch>
            <a:fillRect/>
          </a:stretch>
        </p:blipFill>
        <p:spPr>
          <a:xfrm>
            <a:off x="4930" y="0"/>
            <a:ext cx="12182140" cy="6858000"/>
          </a:xfrm>
          <a:prstGeom prst="rect">
            <a:avLst/>
          </a:prstGeom>
        </p:spPr>
      </p:pic>
      <p:sp>
        <p:nvSpPr>
          <p:cNvPr id="2" name="Title 1">
            <a:extLst>
              <a:ext uri="{FF2B5EF4-FFF2-40B4-BE49-F238E27FC236}">
                <a16:creationId xmlns:a16="http://schemas.microsoft.com/office/drawing/2014/main" id="{1FEF4F4F-F807-2443-B128-7BF4D1249A05}"/>
              </a:ext>
            </a:extLst>
          </p:cNvPr>
          <p:cNvSpPr>
            <a:spLocks noGrp="1"/>
          </p:cNvSpPr>
          <p:nvPr>
            <p:ph type="title"/>
          </p:nvPr>
        </p:nvSpPr>
        <p:spPr>
          <a:xfrm>
            <a:off x="6548407" y="353250"/>
            <a:ext cx="2549082" cy="1325563"/>
          </a:xfrm>
        </p:spPr>
        <p:txBody>
          <a:bodyPr>
            <a:normAutofit/>
          </a:bodyPr>
          <a:lstStyle/>
          <a:p>
            <a:pPr algn="r"/>
            <a:r>
              <a:rPr lang="en-US" sz="6600" dirty="0">
                <a:latin typeface="Bodoni 72 Oldstyle Book" pitchFamily="2" charset="0"/>
              </a:rPr>
              <a:t>Tingle</a:t>
            </a:r>
          </a:p>
        </p:txBody>
      </p:sp>
      <p:pic>
        <p:nvPicPr>
          <p:cNvPr id="9" name="Picture 8" descr="A picture containing text&#10;&#10;Description automatically generated">
            <a:extLst>
              <a:ext uri="{FF2B5EF4-FFF2-40B4-BE49-F238E27FC236}">
                <a16:creationId xmlns:a16="http://schemas.microsoft.com/office/drawing/2014/main" id="{EB4F8457-E16A-1045-BDE2-61FA0E3C4663}"/>
              </a:ext>
            </a:extLst>
          </p:cNvPr>
          <p:cNvPicPr>
            <a:picLocks noChangeAspect="1"/>
          </p:cNvPicPr>
          <p:nvPr/>
        </p:nvPicPr>
        <p:blipFill>
          <a:blip r:embed="rId3"/>
          <a:stretch>
            <a:fillRect/>
          </a:stretch>
        </p:blipFill>
        <p:spPr>
          <a:xfrm>
            <a:off x="1936655" y="328922"/>
            <a:ext cx="1430893" cy="3457992"/>
          </a:xfrm>
          <a:prstGeom prst="rect">
            <a:avLst/>
          </a:prstGeom>
        </p:spPr>
      </p:pic>
      <p:pic>
        <p:nvPicPr>
          <p:cNvPr id="7" name="Picture 6" descr="A picture containing text, cup&#10;&#10;Description automatically generated">
            <a:extLst>
              <a:ext uri="{FF2B5EF4-FFF2-40B4-BE49-F238E27FC236}">
                <a16:creationId xmlns:a16="http://schemas.microsoft.com/office/drawing/2014/main" id="{C6BD5A6E-D88A-9A43-9CCC-0297CB338E40}"/>
              </a:ext>
            </a:extLst>
          </p:cNvPr>
          <p:cNvPicPr>
            <a:picLocks noChangeAspect="1"/>
          </p:cNvPicPr>
          <p:nvPr/>
        </p:nvPicPr>
        <p:blipFill>
          <a:blip r:embed="rId4"/>
          <a:stretch>
            <a:fillRect/>
          </a:stretch>
        </p:blipFill>
        <p:spPr>
          <a:xfrm>
            <a:off x="3105119" y="2658474"/>
            <a:ext cx="1702396" cy="3457991"/>
          </a:xfrm>
          <a:prstGeom prst="rect">
            <a:avLst/>
          </a:prstGeom>
        </p:spPr>
      </p:pic>
      <p:pic>
        <p:nvPicPr>
          <p:cNvPr id="5" name="Picture 4" descr="Logo, calendar&#10;&#10;Description automatically generated">
            <a:extLst>
              <a:ext uri="{FF2B5EF4-FFF2-40B4-BE49-F238E27FC236}">
                <a16:creationId xmlns:a16="http://schemas.microsoft.com/office/drawing/2014/main" id="{4E967C81-A91B-9C41-852D-45CDD6DEA407}"/>
              </a:ext>
            </a:extLst>
          </p:cNvPr>
          <p:cNvPicPr>
            <a:picLocks noChangeAspect="1"/>
          </p:cNvPicPr>
          <p:nvPr/>
        </p:nvPicPr>
        <p:blipFill>
          <a:blip r:embed="rId5"/>
          <a:stretch>
            <a:fillRect/>
          </a:stretch>
        </p:blipFill>
        <p:spPr>
          <a:xfrm>
            <a:off x="420994" y="3073973"/>
            <a:ext cx="2040357" cy="3020023"/>
          </a:xfrm>
          <a:prstGeom prst="rect">
            <a:avLst/>
          </a:prstGeom>
        </p:spPr>
      </p:pic>
      <p:sp>
        <p:nvSpPr>
          <p:cNvPr id="10" name="TextBox 9">
            <a:extLst>
              <a:ext uri="{FF2B5EF4-FFF2-40B4-BE49-F238E27FC236}">
                <a16:creationId xmlns:a16="http://schemas.microsoft.com/office/drawing/2014/main" id="{525317FE-0608-7C4B-B38B-61403596188E}"/>
              </a:ext>
            </a:extLst>
          </p:cNvPr>
          <p:cNvSpPr txBox="1"/>
          <p:nvPr/>
        </p:nvSpPr>
        <p:spPr>
          <a:xfrm>
            <a:off x="9097489" y="1678813"/>
            <a:ext cx="2470150" cy="690638"/>
          </a:xfrm>
          <a:prstGeom prst="rect">
            <a:avLst/>
          </a:prstGeom>
          <a:noFill/>
          <a:ln w="9528" cap="flat">
            <a:solidFill>
              <a:srgbClr val="FF0000"/>
            </a:solidFill>
            <a:prstDash val="solid"/>
            <a:miter/>
          </a:ln>
        </p:spPr>
        <p:txBody>
          <a:bodyPr wrap="square" anchorCtr="1">
            <a:spAutoFit/>
          </a:bodyPr>
          <a:lstStyle/>
          <a:p>
            <a:pPr algn="ctr" eaLnBrk="1" fontAlgn="auto" hangingPunct="1">
              <a:lnSpc>
                <a:spcPct val="80000"/>
              </a:lnSpc>
              <a:spcBef>
                <a:spcPts val="0"/>
              </a:spcBef>
              <a:spcAft>
                <a:spcPts val="1415"/>
              </a:spcAft>
              <a:defRPr sz="1800" b="0" i="0" u="none" strike="noStrike" kern="0" cap="none" spc="0" baseline="0">
                <a:solidFill>
                  <a:srgbClr val="000000"/>
                </a:solidFill>
                <a:uFillTx/>
              </a:defRPr>
            </a:pPr>
            <a:r>
              <a:rPr lang="en-US" sz="2400" b="1" u="sng" kern="0" dirty="0">
                <a:solidFill>
                  <a:srgbClr val="000000"/>
                </a:solidFill>
                <a:latin typeface="BODONI 72 OLDSTYLE BOOK" pitchFamily="2" charset="0"/>
                <a:ea typeface="SimSun" pitchFamily="2"/>
              </a:rPr>
              <a:t>Increase Microcirculation</a:t>
            </a:r>
          </a:p>
        </p:txBody>
      </p:sp>
      <p:sp>
        <p:nvSpPr>
          <p:cNvPr id="11" name="TextBox 10">
            <a:extLst>
              <a:ext uri="{FF2B5EF4-FFF2-40B4-BE49-F238E27FC236}">
                <a16:creationId xmlns:a16="http://schemas.microsoft.com/office/drawing/2014/main" id="{258D614C-9A2D-D849-BF0B-7F8F3DB243B1}"/>
              </a:ext>
            </a:extLst>
          </p:cNvPr>
          <p:cNvSpPr txBox="1"/>
          <p:nvPr/>
        </p:nvSpPr>
        <p:spPr>
          <a:xfrm>
            <a:off x="9097489" y="2909772"/>
            <a:ext cx="2470150" cy="690638"/>
          </a:xfrm>
          <a:prstGeom prst="rect">
            <a:avLst/>
          </a:prstGeom>
          <a:noFill/>
          <a:ln w="9528" cap="flat">
            <a:solidFill>
              <a:srgbClr val="FF0000"/>
            </a:solidFill>
            <a:prstDash val="solid"/>
            <a:miter/>
          </a:ln>
        </p:spPr>
        <p:txBody>
          <a:bodyPr wrap="square" anchorCtr="1">
            <a:spAutoFit/>
          </a:bodyPr>
          <a:lstStyle/>
          <a:p>
            <a:pPr algn="ctr" eaLnBrk="1" fontAlgn="auto" hangingPunct="1">
              <a:lnSpc>
                <a:spcPct val="80000"/>
              </a:lnSpc>
              <a:spcBef>
                <a:spcPts val="0"/>
              </a:spcBef>
              <a:spcAft>
                <a:spcPts val="1415"/>
              </a:spcAft>
              <a:defRPr sz="1800" b="0" i="0" u="none" strike="noStrike" kern="0" cap="none" spc="0" baseline="0">
                <a:solidFill>
                  <a:srgbClr val="000000"/>
                </a:solidFill>
                <a:uFillTx/>
              </a:defRPr>
            </a:pPr>
            <a:r>
              <a:rPr lang="en-US" sz="2400" b="1" u="sng" kern="0">
                <a:solidFill>
                  <a:srgbClr val="000000"/>
                </a:solidFill>
                <a:latin typeface="BODONI 72 OLDSTYLE BOOK" pitchFamily="2" charset="0"/>
                <a:ea typeface="SimSun" pitchFamily="2"/>
              </a:rPr>
              <a:t>Increases Bloodflow</a:t>
            </a:r>
          </a:p>
        </p:txBody>
      </p:sp>
      <p:sp>
        <p:nvSpPr>
          <p:cNvPr id="12" name="TextBox 11">
            <a:extLst>
              <a:ext uri="{FF2B5EF4-FFF2-40B4-BE49-F238E27FC236}">
                <a16:creationId xmlns:a16="http://schemas.microsoft.com/office/drawing/2014/main" id="{E0C06606-A36E-FD4B-AE97-F3B4FC9D7D6F}"/>
              </a:ext>
            </a:extLst>
          </p:cNvPr>
          <p:cNvSpPr txBox="1"/>
          <p:nvPr/>
        </p:nvSpPr>
        <p:spPr>
          <a:xfrm>
            <a:off x="9097489" y="4128856"/>
            <a:ext cx="2470150" cy="690638"/>
          </a:xfrm>
          <a:prstGeom prst="rect">
            <a:avLst/>
          </a:prstGeom>
          <a:noFill/>
          <a:ln w="9528" cap="flat">
            <a:solidFill>
              <a:srgbClr val="FF0000"/>
            </a:solidFill>
            <a:prstDash val="solid"/>
            <a:miter/>
          </a:ln>
        </p:spPr>
        <p:txBody>
          <a:bodyPr wrap="square" anchorCtr="1">
            <a:spAutoFit/>
          </a:bodyPr>
          <a:lstStyle/>
          <a:p>
            <a:pPr algn="ctr" eaLnBrk="1" fontAlgn="auto" hangingPunct="1">
              <a:lnSpc>
                <a:spcPct val="80000"/>
              </a:lnSpc>
              <a:spcBef>
                <a:spcPts val="0"/>
              </a:spcBef>
              <a:spcAft>
                <a:spcPts val="1415"/>
              </a:spcAft>
              <a:defRPr sz="1800" b="0" i="0" u="none" strike="noStrike" kern="0" cap="none" spc="0" baseline="0">
                <a:solidFill>
                  <a:srgbClr val="000000"/>
                </a:solidFill>
                <a:uFillTx/>
              </a:defRPr>
            </a:pPr>
            <a:r>
              <a:rPr lang="en-US" sz="2400" b="1" u="sng" kern="0">
                <a:solidFill>
                  <a:srgbClr val="000000"/>
                </a:solidFill>
                <a:latin typeface="BODONI 72 OLDSTYLE BOOK" pitchFamily="2" charset="0"/>
                <a:ea typeface="SimSun" pitchFamily="2"/>
              </a:rPr>
              <a:t>Increases Oxygen Production</a:t>
            </a:r>
          </a:p>
        </p:txBody>
      </p:sp>
      <p:sp>
        <p:nvSpPr>
          <p:cNvPr id="13" name="Down Arrow 10">
            <a:extLst>
              <a:ext uri="{FF2B5EF4-FFF2-40B4-BE49-F238E27FC236}">
                <a16:creationId xmlns:a16="http://schemas.microsoft.com/office/drawing/2014/main" id="{001FFFAB-FCA9-9943-BC3A-B0375A85C560}"/>
              </a:ext>
            </a:extLst>
          </p:cNvPr>
          <p:cNvSpPr>
            <a:spLocks/>
          </p:cNvSpPr>
          <p:nvPr/>
        </p:nvSpPr>
        <p:spPr bwMode="auto">
          <a:xfrm>
            <a:off x="10207152" y="2502931"/>
            <a:ext cx="273050" cy="271463"/>
          </a:xfrm>
          <a:custGeom>
            <a:avLst/>
            <a:gdLst>
              <a:gd name="T0" fmla="*/ 275872225 w 21600"/>
              <a:gd name="T1" fmla="*/ 0 h 21600"/>
              <a:gd name="T2" fmla="*/ 551742363 w 21600"/>
              <a:gd name="T3" fmla="*/ 269438225 h 21600"/>
              <a:gd name="T4" fmla="*/ 275872225 w 21600"/>
              <a:gd name="T5" fmla="*/ 538874553 h 21600"/>
              <a:gd name="T6" fmla="*/ 0 w 21600"/>
              <a:gd name="T7" fmla="*/ 269438225 h 21600"/>
              <a:gd name="T8" fmla="*/ 0 w 21600"/>
              <a:gd name="T9" fmla="*/ 269436328 h 21600"/>
              <a:gd name="T10" fmla="*/ 551742363 w 21600"/>
              <a:gd name="T11" fmla="*/ 269436328 h 21600"/>
              <a:gd name="T12" fmla="*/ 17694720 60000 65536"/>
              <a:gd name="T13" fmla="*/ 0 60000 65536"/>
              <a:gd name="T14" fmla="*/ 5898240 60000 65536"/>
              <a:gd name="T15" fmla="*/ 11796480 60000 65536"/>
              <a:gd name="T16" fmla="*/ 11796480 60000 65536"/>
              <a:gd name="T17" fmla="*/ 0 60000 65536"/>
              <a:gd name="T18" fmla="*/ 5400 w 21600"/>
              <a:gd name="T19" fmla="*/ 0 h 21600"/>
              <a:gd name="T20" fmla="*/ 16200 w 21600"/>
              <a:gd name="T21" fmla="*/ 162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5400" y="0"/>
                </a:moveTo>
                <a:lnTo>
                  <a:pt x="5400" y="10800"/>
                </a:lnTo>
                <a:lnTo>
                  <a:pt x="0" y="10800"/>
                </a:lnTo>
                <a:lnTo>
                  <a:pt x="10800" y="21600"/>
                </a:lnTo>
                <a:lnTo>
                  <a:pt x="21600" y="10800"/>
                </a:lnTo>
                <a:lnTo>
                  <a:pt x="16200" y="10800"/>
                </a:lnTo>
                <a:lnTo>
                  <a:pt x="16200" y="0"/>
                </a:lnTo>
                <a:lnTo>
                  <a:pt x="5400" y="0"/>
                </a:lnTo>
                <a:close/>
              </a:path>
            </a:pathLst>
          </a:custGeom>
          <a:solidFill>
            <a:srgbClr val="FF2600"/>
          </a:solidFill>
          <a:ln w="12701" cap="flat">
            <a:solidFill>
              <a:srgbClr val="FF0000"/>
            </a:solidFill>
            <a:prstDash val="solid"/>
            <a:miter lim="800000"/>
            <a:headEnd/>
            <a:tailEnd/>
          </a:ln>
        </p:spPr>
        <p:txBody>
          <a:bodyPr anchor="ctr" anchorCtr="1"/>
          <a:lstStyle/>
          <a:p>
            <a:endParaRPr lang="en-US" sz="2400"/>
          </a:p>
        </p:txBody>
      </p:sp>
      <p:sp>
        <p:nvSpPr>
          <p:cNvPr id="14" name="Down Arrow 11">
            <a:extLst>
              <a:ext uri="{FF2B5EF4-FFF2-40B4-BE49-F238E27FC236}">
                <a16:creationId xmlns:a16="http://schemas.microsoft.com/office/drawing/2014/main" id="{E1D22E45-F026-474C-B017-D89280095953}"/>
              </a:ext>
            </a:extLst>
          </p:cNvPr>
          <p:cNvSpPr>
            <a:spLocks/>
          </p:cNvSpPr>
          <p:nvPr/>
        </p:nvSpPr>
        <p:spPr bwMode="auto">
          <a:xfrm>
            <a:off x="10196039" y="3735788"/>
            <a:ext cx="273050" cy="285750"/>
          </a:xfrm>
          <a:custGeom>
            <a:avLst/>
            <a:gdLst>
              <a:gd name="T0" fmla="*/ 275872225 w 21600"/>
              <a:gd name="T1" fmla="*/ 0 h 21600"/>
              <a:gd name="T2" fmla="*/ 551742363 w 21600"/>
              <a:gd name="T3" fmla="*/ 329075349 h 21600"/>
              <a:gd name="T4" fmla="*/ 275872225 w 21600"/>
              <a:gd name="T5" fmla="*/ 658150883 h 21600"/>
              <a:gd name="T6" fmla="*/ 0 w 21600"/>
              <a:gd name="T7" fmla="*/ 329075349 h 21600"/>
              <a:gd name="T8" fmla="*/ 0 w 21600"/>
              <a:gd name="T9" fmla="*/ 341964380 h 21600"/>
              <a:gd name="T10" fmla="*/ 551742363 w 21600"/>
              <a:gd name="T11" fmla="*/ 341964380 h 21600"/>
              <a:gd name="T12" fmla="*/ 17694720 60000 65536"/>
              <a:gd name="T13" fmla="*/ 0 60000 65536"/>
              <a:gd name="T14" fmla="*/ 5898240 60000 65536"/>
              <a:gd name="T15" fmla="*/ 11796480 60000 65536"/>
              <a:gd name="T16" fmla="*/ 11796480 60000 65536"/>
              <a:gd name="T17" fmla="*/ 0 60000 65536"/>
              <a:gd name="T18" fmla="*/ 5400 w 21600"/>
              <a:gd name="T19" fmla="*/ 0 h 21600"/>
              <a:gd name="T20" fmla="*/ 16200 w 21600"/>
              <a:gd name="T21" fmla="*/ 16411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5400" y="0"/>
                </a:moveTo>
                <a:lnTo>
                  <a:pt x="5400" y="11223"/>
                </a:lnTo>
                <a:lnTo>
                  <a:pt x="0" y="11223"/>
                </a:lnTo>
                <a:lnTo>
                  <a:pt x="10800" y="21600"/>
                </a:lnTo>
                <a:lnTo>
                  <a:pt x="21600" y="11223"/>
                </a:lnTo>
                <a:lnTo>
                  <a:pt x="16200" y="11223"/>
                </a:lnTo>
                <a:lnTo>
                  <a:pt x="16200" y="0"/>
                </a:lnTo>
                <a:lnTo>
                  <a:pt x="5400" y="0"/>
                </a:lnTo>
                <a:close/>
              </a:path>
            </a:pathLst>
          </a:custGeom>
          <a:solidFill>
            <a:srgbClr val="FF2600"/>
          </a:solidFill>
          <a:ln w="12701" cap="flat">
            <a:solidFill>
              <a:srgbClr val="FF0000"/>
            </a:solidFill>
            <a:prstDash val="solid"/>
            <a:miter lim="800000"/>
            <a:headEnd/>
            <a:tailEnd/>
          </a:ln>
        </p:spPr>
        <p:txBody>
          <a:bodyPr anchor="ctr" anchorCtr="1"/>
          <a:lstStyle/>
          <a:p>
            <a:endParaRPr lang="en-US" sz="2400"/>
          </a:p>
        </p:txBody>
      </p:sp>
      <p:sp>
        <p:nvSpPr>
          <p:cNvPr id="20" name="TextBox 9">
            <a:extLst>
              <a:ext uri="{FF2B5EF4-FFF2-40B4-BE49-F238E27FC236}">
                <a16:creationId xmlns:a16="http://schemas.microsoft.com/office/drawing/2014/main" id="{C57240A2-9085-A34E-8FFB-3381AC7EE69C}"/>
              </a:ext>
            </a:extLst>
          </p:cNvPr>
          <p:cNvSpPr txBox="1">
            <a:spLocks noChangeArrowheads="1"/>
          </p:cNvSpPr>
          <p:nvPr/>
        </p:nvSpPr>
        <p:spPr bwMode="auto">
          <a:xfrm>
            <a:off x="7222007" y="2242976"/>
            <a:ext cx="1663700" cy="830997"/>
          </a:xfrm>
          <a:prstGeom prst="rect">
            <a:avLst/>
          </a:prstGeom>
          <a:solidFill>
            <a:srgbClr val="FF2600">
              <a:alpha val="6745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1">
            <a:spAutoFit/>
          </a:bodyPr>
          <a:lstStyle>
            <a:lvl1pPr>
              <a:lnSpc>
                <a:spcPct val="90000"/>
              </a:lnSpc>
              <a:spcAft>
                <a:spcPts val="1413"/>
              </a:spcAft>
              <a:defRPr sz="2800">
                <a:solidFill>
                  <a:srgbClr val="000000"/>
                </a:solidFill>
                <a:latin typeface="Calibri" panose="020F0502020204030204" pitchFamily="34" charset="0"/>
                <a:ea typeface="SimSun" panose="02010600030101010101" pitchFamily="2" charset="-122"/>
              </a:defRPr>
            </a:lvl1pPr>
            <a:lvl2pPr marL="742950" indent="-285750">
              <a:lnSpc>
                <a:spcPct val="90000"/>
              </a:lnSpc>
              <a:spcBef>
                <a:spcPts val="500"/>
              </a:spcBef>
              <a:buSzPct val="100000"/>
              <a:buFont typeface="Arial" panose="020B0604020202020204" pitchFamily="34" charset="0"/>
              <a:buChar char="•"/>
              <a:defRPr sz="2400">
                <a:solidFill>
                  <a:srgbClr val="000000"/>
                </a:solidFill>
                <a:latin typeface="Calibri" panose="020F0502020204030204" pitchFamily="34" charset="0"/>
                <a:ea typeface="SimSun" panose="02010600030101010101" pitchFamily="2" charset="-122"/>
              </a:defRPr>
            </a:lvl2pPr>
            <a:lvl3pPr marL="1143000" indent="-228600">
              <a:lnSpc>
                <a:spcPct val="90000"/>
              </a:lnSpc>
              <a:spcBef>
                <a:spcPts val="500"/>
              </a:spcBef>
              <a:buSzPct val="100000"/>
              <a:buFont typeface="Arial" panose="020B0604020202020204" pitchFamily="34" charset="0"/>
              <a:buChar char="•"/>
              <a:defRPr sz="2000">
                <a:solidFill>
                  <a:srgbClr val="000000"/>
                </a:solidFill>
                <a:latin typeface="Calibri" panose="020F0502020204030204" pitchFamily="34" charset="0"/>
                <a:ea typeface="SimSun" panose="02010600030101010101" pitchFamily="2" charset="-122"/>
              </a:defRPr>
            </a:lvl3pPr>
            <a:lvl4pPr marL="1600200" indent="-228600">
              <a:lnSpc>
                <a:spcPct val="90000"/>
              </a:lnSpc>
              <a:spcBef>
                <a:spcPts val="500"/>
              </a:spcBef>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4pPr>
            <a:lvl5pPr marL="2057400" indent="-228600">
              <a:lnSpc>
                <a:spcPct val="90000"/>
              </a:lnSpc>
              <a:spcBef>
                <a:spcPts val="500"/>
              </a:spcBef>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9pPr>
          </a:lstStyle>
          <a:p>
            <a:pPr algn="ctr" eaLnBrk="1" hangingPunct="1">
              <a:lnSpc>
                <a:spcPct val="100000"/>
              </a:lnSpc>
              <a:spcAft>
                <a:spcPct val="0"/>
              </a:spcAft>
            </a:pPr>
            <a:r>
              <a:rPr lang="en-US" altLang="en-US" sz="2400" dirty="0">
                <a:latin typeface="Bodoni 72 Oldstyle Book" pitchFamily="2" charset="0"/>
              </a:rPr>
              <a:t>Benzyl Nicotinate</a:t>
            </a:r>
          </a:p>
        </p:txBody>
      </p:sp>
      <p:sp>
        <p:nvSpPr>
          <p:cNvPr id="21" name="TextBox 20">
            <a:extLst>
              <a:ext uri="{FF2B5EF4-FFF2-40B4-BE49-F238E27FC236}">
                <a16:creationId xmlns:a16="http://schemas.microsoft.com/office/drawing/2014/main" id="{ED3E70C6-4EC6-074F-8277-9ABE12C82134}"/>
              </a:ext>
            </a:extLst>
          </p:cNvPr>
          <p:cNvSpPr txBox="1"/>
          <p:nvPr/>
        </p:nvSpPr>
        <p:spPr>
          <a:xfrm>
            <a:off x="4807515" y="1652300"/>
            <a:ext cx="2334427" cy="3477875"/>
          </a:xfrm>
          <a:prstGeom prst="rect">
            <a:avLst/>
          </a:prstGeom>
          <a:noFill/>
        </p:spPr>
        <p:txBody>
          <a:bodyPr wrap="square" rtlCol="0">
            <a:spAutoFit/>
          </a:bodyPr>
          <a:lstStyle/>
          <a:p>
            <a:pPr marL="285750" indent="-285750">
              <a:buFont typeface="Wingdings" pitchFamily="2" charset="2"/>
              <a:buChar char="§"/>
            </a:pPr>
            <a:r>
              <a:rPr lang="en-US" sz="2000" dirty="0">
                <a:latin typeface="Bodoni 72 Oldstyle Book" pitchFamily="2" charset="0"/>
              </a:rPr>
              <a:t>The more oxygen in your skin, the darker your results</a:t>
            </a:r>
          </a:p>
          <a:p>
            <a:pPr marL="285750" indent="-285750">
              <a:buFont typeface="Wingdings" pitchFamily="2" charset="2"/>
              <a:buChar char="§"/>
            </a:pPr>
            <a:r>
              <a:rPr lang="en-US" sz="2000" dirty="0">
                <a:latin typeface="Bodoni 72 Oldstyle Book" pitchFamily="2" charset="0"/>
              </a:rPr>
              <a:t>The most microcirculation is in the core of your body</a:t>
            </a:r>
          </a:p>
          <a:p>
            <a:pPr marL="285750" indent="-285750">
              <a:buFont typeface="Wingdings" pitchFamily="2" charset="2"/>
              <a:buChar char="§"/>
            </a:pPr>
            <a:r>
              <a:rPr lang="en-US" sz="2000" dirty="0">
                <a:latin typeface="Bodoni 72 Oldstyle Book" pitchFamily="2" charset="0"/>
              </a:rPr>
              <a:t>Intended for plateau tanners to take them to a different level </a:t>
            </a:r>
          </a:p>
        </p:txBody>
      </p:sp>
    </p:spTree>
    <p:extLst>
      <p:ext uri="{BB962C8B-B14F-4D97-AF65-F5344CB8AC3E}">
        <p14:creationId xmlns:p14="http://schemas.microsoft.com/office/powerpoint/2010/main" val="11340096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iagram&#10;&#10;Description automatically generated with medium confidence">
            <a:extLst>
              <a:ext uri="{FF2B5EF4-FFF2-40B4-BE49-F238E27FC236}">
                <a16:creationId xmlns:a16="http://schemas.microsoft.com/office/drawing/2014/main" id="{06582085-A5A0-A745-8CA5-D9A2686F014E}"/>
              </a:ext>
            </a:extLst>
          </p:cNvPr>
          <p:cNvPicPr>
            <a:picLocks noChangeAspect="1"/>
          </p:cNvPicPr>
          <p:nvPr/>
        </p:nvPicPr>
        <p:blipFill>
          <a:blip r:embed="rId2"/>
          <a:stretch>
            <a:fillRect/>
          </a:stretch>
        </p:blipFill>
        <p:spPr>
          <a:xfrm>
            <a:off x="4930" y="0"/>
            <a:ext cx="12182140" cy="6858000"/>
          </a:xfrm>
          <a:prstGeom prst="rect">
            <a:avLst/>
          </a:prstGeom>
        </p:spPr>
      </p:pic>
      <p:sp>
        <p:nvSpPr>
          <p:cNvPr id="5" name="Title 4">
            <a:extLst>
              <a:ext uri="{FF2B5EF4-FFF2-40B4-BE49-F238E27FC236}">
                <a16:creationId xmlns:a16="http://schemas.microsoft.com/office/drawing/2014/main" id="{8AD14F80-6153-3845-B159-68F3AB7A1C2B}"/>
              </a:ext>
            </a:extLst>
          </p:cNvPr>
          <p:cNvSpPr>
            <a:spLocks noGrp="1"/>
          </p:cNvSpPr>
          <p:nvPr>
            <p:ph type="ctrTitle"/>
          </p:nvPr>
        </p:nvSpPr>
        <p:spPr>
          <a:xfrm>
            <a:off x="1524000" y="2235200"/>
            <a:ext cx="9144000" cy="2387600"/>
          </a:xfrm>
        </p:spPr>
        <p:txBody>
          <a:bodyPr anchor="ctr">
            <a:normAutofit/>
          </a:bodyPr>
          <a:lstStyle/>
          <a:p>
            <a:r>
              <a:rPr lang="en-US" sz="7200" dirty="0">
                <a:solidFill>
                  <a:srgbClr val="FF40FF"/>
                </a:solidFill>
                <a:latin typeface="Baskerville" panose="02020502070401020303" pitchFamily="18" charset="0"/>
                <a:ea typeface="Baskerville" panose="02020502070401020303" pitchFamily="18" charset="0"/>
              </a:rPr>
              <a:t>Bases of Lotion</a:t>
            </a:r>
          </a:p>
        </p:txBody>
      </p:sp>
    </p:spTree>
    <p:extLst>
      <p:ext uri="{BB962C8B-B14F-4D97-AF65-F5344CB8AC3E}">
        <p14:creationId xmlns:p14="http://schemas.microsoft.com/office/powerpoint/2010/main" val="12290340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iagram&#10;&#10;Description automatically generated with medium confidence">
            <a:extLst>
              <a:ext uri="{FF2B5EF4-FFF2-40B4-BE49-F238E27FC236}">
                <a16:creationId xmlns:a16="http://schemas.microsoft.com/office/drawing/2014/main" id="{06582085-A5A0-A745-8CA5-D9A2686F014E}"/>
              </a:ext>
            </a:extLst>
          </p:cNvPr>
          <p:cNvPicPr>
            <a:picLocks noChangeAspect="1"/>
          </p:cNvPicPr>
          <p:nvPr/>
        </p:nvPicPr>
        <p:blipFill>
          <a:blip r:embed="rId2"/>
          <a:stretch>
            <a:fillRect/>
          </a:stretch>
        </p:blipFill>
        <p:spPr>
          <a:xfrm>
            <a:off x="4930" y="0"/>
            <a:ext cx="12182140" cy="6858000"/>
          </a:xfrm>
          <a:prstGeom prst="rect">
            <a:avLst/>
          </a:prstGeom>
        </p:spPr>
      </p:pic>
      <p:sp>
        <p:nvSpPr>
          <p:cNvPr id="5" name="Content Placeholder 2">
            <a:extLst>
              <a:ext uri="{FF2B5EF4-FFF2-40B4-BE49-F238E27FC236}">
                <a16:creationId xmlns:a16="http://schemas.microsoft.com/office/drawing/2014/main" id="{E975F7B4-C5B2-2C4A-BB44-FF7DCF4ADC79}"/>
              </a:ext>
            </a:extLst>
          </p:cNvPr>
          <p:cNvSpPr txBox="1"/>
          <p:nvPr/>
        </p:nvSpPr>
        <p:spPr>
          <a:xfrm>
            <a:off x="5943455" y="616798"/>
            <a:ext cx="5794889" cy="4983244"/>
          </a:xfrm>
          <a:prstGeom prst="rect">
            <a:avLst/>
          </a:prstGeom>
          <a:noFill/>
          <a:ln w="9528" cap="flat">
            <a:solidFill>
              <a:srgbClr val="000000"/>
            </a:solidFill>
            <a:prstDash val="solid"/>
            <a:miter/>
          </a:ln>
        </p:spPr>
        <p:txBody>
          <a:bodyPr anchor="ctr">
            <a:normAutofit fontScale="92500" lnSpcReduction="10000"/>
          </a:bodyPr>
          <a:lstStyle/>
          <a:p>
            <a:pPr>
              <a:lnSpc>
                <a:spcPct val="110000"/>
              </a:lnSpc>
              <a:spcAft>
                <a:spcPts val="1415"/>
              </a:spcAft>
              <a:buSzPct val="100000"/>
              <a:defRPr sz="1700" b="0" i="0" u="none" strike="noStrike" kern="0" cap="none" spc="0" baseline="0">
                <a:solidFill>
                  <a:srgbClr val="000000"/>
                </a:solidFill>
                <a:uFillTx/>
              </a:defRPr>
            </a:pPr>
            <a:r>
              <a:rPr lang="en-US" sz="3200" b="1" dirty="0">
                <a:latin typeface="Baskerville" panose="02020502070401020303" pitchFamily="18" charset="0"/>
                <a:ea typeface="Baskerville" panose="02020502070401020303" pitchFamily="18" charset="0"/>
              </a:rPr>
              <a:t>• </a:t>
            </a:r>
            <a:r>
              <a:rPr lang="en-US" sz="3200" kern="0" dirty="0">
                <a:solidFill>
                  <a:srgbClr val="000000"/>
                </a:solidFill>
                <a:latin typeface="Bodoni 72 Oldstyle Book" pitchFamily="2" charset="0"/>
                <a:ea typeface="SimSun" pitchFamily="2"/>
              </a:rPr>
              <a:t>Smart Base, controlled moisture system</a:t>
            </a:r>
          </a:p>
          <a:p>
            <a:pPr>
              <a:lnSpc>
                <a:spcPct val="110000"/>
              </a:lnSpc>
              <a:spcAft>
                <a:spcPts val="1415"/>
              </a:spcAft>
              <a:buSzPct val="100000"/>
              <a:defRPr sz="1700" b="0" i="0" u="none" strike="noStrike" kern="0" cap="none" spc="0" baseline="0">
                <a:solidFill>
                  <a:srgbClr val="000000"/>
                </a:solidFill>
                <a:uFillTx/>
              </a:defRPr>
            </a:pPr>
            <a:r>
              <a:rPr lang="en-US" sz="3200" b="1" dirty="0">
                <a:latin typeface="Baskerville" panose="02020502070401020303" pitchFamily="18" charset="0"/>
                <a:ea typeface="Baskerville" panose="02020502070401020303" pitchFamily="18" charset="0"/>
              </a:rPr>
              <a:t>• </a:t>
            </a:r>
            <a:r>
              <a:rPr lang="en-US" sz="3200" kern="0" dirty="0">
                <a:solidFill>
                  <a:srgbClr val="000000"/>
                </a:solidFill>
                <a:latin typeface="Bodoni 72 Oldstyle Book" pitchFamily="2" charset="0"/>
                <a:ea typeface="SimSun" pitchFamily="2"/>
              </a:rPr>
              <a:t>Knows what areas of the skin are dry and oily – Sends moisture where needed for dryer skin, and less for oily areas</a:t>
            </a:r>
          </a:p>
          <a:p>
            <a:pPr>
              <a:lnSpc>
                <a:spcPct val="110000"/>
              </a:lnSpc>
              <a:spcAft>
                <a:spcPts val="1415"/>
              </a:spcAft>
              <a:buSzPct val="100000"/>
              <a:defRPr sz="1700" b="0" i="0" u="none" strike="noStrike" kern="0" cap="none" spc="0" baseline="0">
                <a:solidFill>
                  <a:srgbClr val="000000"/>
                </a:solidFill>
                <a:uFillTx/>
              </a:defRPr>
            </a:pPr>
            <a:r>
              <a:rPr lang="en-US" sz="3200" b="1" dirty="0">
                <a:latin typeface="Baskerville" panose="02020502070401020303" pitchFamily="18" charset="0"/>
                <a:ea typeface="Baskerville" panose="02020502070401020303" pitchFamily="18" charset="0"/>
              </a:rPr>
              <a:t>• </a:t>
            </a:r>
            <a:r>
              <a:rPr lang="en-US" sz="3200" kern="0" dirty="0">
                <a:solidFill>
                  <a:srgbClr val="000000"/>
                </a:solidFill>
                <a:latin typeface="Bodoni 72 Oldstyle Book" pitchFamily="2" charset="0"/>
                <a:ea typeface="SimSun" pitchFamily="2"/>
              </a:rPr>
              <a:t>Draws moisture from the air and traps it in your skin</a:t>
            </a:r>
          </a:p>
          <a:p>
            <a:pPr>
              <a:lnSpc>
                <a:spcPct val="110000"/>
              </a:lnSpc>
              <a:spcAft>
                <a:spcPts val="1415"/>
              </a:spcAft>
              <a:buSzPct val="100000"/>
              <a:defRPr sz="1700" b="0" i="0" u="none" strike="noStrike" kern="0" cap="none" spc="0" baseline="0">
                <a:solidFill>
                  <a:srgbClr val="000000"/>
                </a:solidFill>
                <a:uFillTx/>
              </a:defRPr>
            </a:pPr>
            <a:r>
              <a:rPr lang="en-US" sz="3200" b="1" dirty="0">
                <a:latin typeface="Baskerville" panose="02020502070401020303" pitchFamily="18" charset="0"/>
                <a:ea typeface="Baskerville" panose="02020502070401020303" pitchFamily="18" charset="0"/>
              </a:rPr>
              <a:t>• </a:t>
            </a:r>
            <a:r>
              <a:rPr lang="en-US" sz="3200" kern="0" dirty="0">
                <a:solidFill>
                  <a:srgbClr val="000000"/>
                </a:solidFill>
                <a:latin typeface="Bodoni 72 Oldstyle Book" pitchFamily="2" charset="0"/>
                <a:ea typeface="SimSun" pitchFamily="2"/>
              </a:rPr>
              <a:t>Skin stays hydrated for up to 24 hours</a:t>
            </a:r>
          </a:p>
        </p:txBody>
      </p:sp>
      <p:sp>
        <p:nvSpPr>
          <p:cNvPr id="6" name="Content Placeholder 2">
            <a:extLst>
              <a:ext uri="{FF2B5EF4-FFF2-40B4-BE49-F238E27FC236}">
                <a16:creationId xmlns:a16="http://schemas.microsoft.com/office/drawing/2014/main" id="{E05D1BA4-BEAA-8147-9441-5C37ED158CBF}"/>
              </a:ext>
            </a:extLst>
          </p:cNvPr>
          <p:cNvSpPr txBox="1"/>
          <p:nvPr/>
        </p:nvSpPr>
        <p:spPr>
          <a:xfrm>
            <a:off x="453656" y="2183161"/>
            <a:ext cx="5041073" cy="2491677"/>
          </a:xfrm>
          <a:prstGeom prst="rect">
            <a:avLst/>
          </a:prstGeom>
          <a:noFill/>
          <a:ln w="9528" cap="flat">
            <a:solidFill>
              <a:srgbClr val="000000"/>
            </a:solidFill>
            <a:prstDash val="solid"/>
            <a:miter/>
          </a:ln>
        </p:spPr>
        <p:txBody>
          <a:bodyPr anchor="ctr">
            <a:normAutofit/>
          </a:bodyPr>
          <a:lstStyle/>
          <a:p>
            <a:pPr algn="ctr" eaLnBrk="1" fontAlgn="auto" hangingPunct="1">
              <a:lnSpc>
                <a:spcPct val="110000"/>
              </a:lnSpc>
              <a:spcBef>
                <a:spcPts val="0"/>
              </a:spcBef>
              <a:spcAft>
                <a:spcPts val="1415"/>
              </a:spcAft>
              <a:buSzPct val="100000"/>
              <a:defRPr sz="1700" b="0" i="0" u="none" strike="noStrike" kern="0" cap="none" spc="0" baseline="0">
                <a:solidFill>
                  <a:srgbClr val="000000"/>
                </a:solidFill>
                <a:uFillTx/>
              </a:defRPr>
            </a:pPr>
            <a:r>
              <a:rPr lang="en-US" sz="4400" kern="0" dirty="0">
                <a:solidFill>
                  <a:srgbClr val="FF40FF"/>
                </a:solidFill>
                <a:latin typeface="Bodoni 72 Oldstyle Book" pitchFamily="2" charset="0"/>
                <a:ea typeface="SimSun" pitchFamily="2"/>
              </a:rPr>
              <a:t>CASHMERE BLEND</a:t>
            </a:r>
          </a:p>
          <a:p>
            <a:pPr algn="ctr" eaLnBrk="1" fontAlgn="auto" hangingPunct="1">
              <a:lnSpc>
                <a:spcPct val="110000"/>
              </a:lnSpc>
              <a:spcBef>
                <a:spcPts val="0"/>
              </a:spcBef>
              <a:spcAft>
                <a:spcPts val="1415"/>
              </a:spcAft>
              <a:buSzPct val="100000"/>
              <a:defRPr sz="1700" b="0" i="0" u="none" strike="noStrike" kern="0" cap="none" spc="0" baseline="0">
                <a:solidFill>
                  <a:srgbClr val="000000"/>
                </a:solidFill>
                <a:uFillTx/>
              </a:defRPr>
            </a:pPr>
            <a:r>
              <a:rPr lang="en-US" sz="2400" kern="0" dirty="0">
                <a:solidFill>
                  <a:srgbClr val="000000"/>
                </a:solidFill>
                <a:latin typeface="Bodoni 72 Oldstyle Book" pitchFamily="2" charset="0"/>
                <a:ea typeface="SimSun" pitchFamily="2"/>
              </a:rPr>
              <a:t>COLOR RUSH COLLECTION</a:t>
            </a:r>
          </a:p>
        </p:txBody>
      </p:sp>
    </p:spTree>
    <p:extLst>
      <p:ext uri="{BB962C8B-B14F-4D97-AF65-F5344CB8AC3E}">
        <p14:creationId xmlns:p14="http://schemas.microsoft.com/office/powerpoint/2010/main" val="369821506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TotalTime>
  <Words>5816</Words>
  <Application>Microsoft Macintosh PowerPoint</Application>
  <PresentationFormat>Widescreen</PresentationFormat>
  <Paragraphs>396</Paragraphs>
  <Slides>60</Slides>
  <Notes>2</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60</vt:i4>
      </vt:variant>
    </vt:vector>
  </HeadingPairs>
  <TitlesOfParts>
    <vt:vector size="73" baseType="lpstr">
      <vt:lpstr>Arial</vt:lpstr>
      <vt:lpstr>Baskerville</vt:lpstr>
      <vt:lpstr>BODONI 72 BOOK</vt:lpstr>
      <vt:lpstr>BODONI 72 BOOK</vt:lpstr>
      <vt:lpstr>Bodoni 72 Oldstyle Book</vt:lpstr>
      <vt:lpstr>Bodoni 72 Oldstyle Book</vt:lpstr>
      <vt:lpstr>Calibri</vt:lpstr>
      <vt:lpstr>Calibri Light</vt:lpstr>
      <vt:lpstr>Lucida Calligraphy</vt:lpstr>
      <vt:lpstr>StarSymbol</vt:lpstr>
      <vt:lpstr>Times New Roman</vt:lpstr>
      <vt:lpstr>Wingdings</vt:lpstr>
      <vt:lpstr>Office Theme</vt:lpstr>
      <vt:lpstr>PowerPoint Presentation</vt:lpstr>
      <vt:lpstr>Devoted Difference</vt:lpstr>
      <vt:lpstr>Importance of Using Lotion</vt:lpstr>
      <vt:lpstr>Categories</vt:lpstr>
      <vt:lpstr>Accelerators</vt:lpstr>
      <vt:lpstr>Bronzers</vt:lpstr>
      <vt:lpstr>Tingle</vt:lpstr>
      <vt:lpstr>Bases of Lotion</vt:lpstr>
      <vt:lpstr>PowerPoint Presentation</vt:lpstr>
      <vt:lpstr>PowerPoint Presentation</vt:lpstr>
      <vt:lpstr>PowerPoint Presentation</vt:lpstr>
      <vt:lpstr>PowerPoint Presentation</vt:lpstr>
      <vt:lpstr>PowerPoint Presentation</vt:lpstr>
      <vt:lpstr>PowerPoint Presentation</vt:lpstr>
      <vt:lpstr>NEW 2022 Key Ingredients</vt:lpstr>
      <vt:lpstr>NEW 2022 Key Ingredients</vt:lpstr>
      <vt:lpstr>POP QUIZ!</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POP QUIZ!</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Sunkissed Sweet Tea™ Color Extending After Sun Hydrator Sweetened with Black Tea, Raspberry &amp; Honey Extracts Because Sunkissed Skin is Always In! </vt:lpstr>
      <vt:lpstr>PowerPoint Presentation</vt:lpstr>
      <vt:lpstr>PowerPoint Presentation</vt:lpstr>
      <vt:lpstr>POP QUIZ!</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Sales Tips</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Megan Racine</dc:creator>
  <cp:lastModifiedBy>Megan Racine</cp:lastModifiedBy>
  <cp:revision>9</cp:revision>
  <dcterms:created xsi:type="dcterms:W3CDTF">2021-12-17T15:11:38Z</dcterms:created>
  <dcterms:modified xsi:type="dcterms:W3CDTF">2022-03-20T18:14:14Z</dcterms:modified>
</cp:coreProperties>
</file>